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6" r:id="rId1"/>
  </p:sldMasterIdLst>
  <p:notesMasterIdLst>
    <p:notesMasterId r:id="rId76"/>
  </p:notesMasterIdLst>
  <p:sldIdLst>
    <p:sldId id="323" r:id="rId2"/>
    <p:sldId id="332" r:id="rId3"/>
    <p:sldId id="403" r:id="rId4"/>
    <p:sldId id="329" r:id="rId5"/>
    <p:sldId id="413" r:id="rId6"/>
    <p:sldId id="333" r:id="rId7"/>
    <p:sldId id="417" r:id="rId8"/>
    <p:sldId id="414" r:id="rId9"/>
    <p:sldId id="335" r:id="rId10"/>
    <p:sldId id="404" r:id="rId11"/>
    <p:sldId id="344" r:id="rId12"/>
    <p:sldId id="345" r:id="rId13"/>
    <p:sldId id="425" r:id="rId14"/>
    <p:sldId id="426" r:id="rId15"/>
    <p:sldId id="427" r:id="rId16"/>
    <p:sldId id="418" r:id="rId17"/>
    <p:sldId id="422" r:id="rId18"/>
    <p:sldId id="421" r:id="rId19"/>
    <p:sldId id="423" r:id="rId20"/>
    <p:sldId id="424" r:id="rId21"/>
    <p:sldId id="406" r:id="rId22"/>
    <p:sldId id="340" r:id="rId23"/>
    <p:sldId id="341" r:id="rId24"/>
    <p:sldId id="407" r:id="rId25"/>
    <p:sldId id="347" r:id="rId26"/>
    <p:sldId id="343" r:id="rId27"/>
    <p:sldId id="348" r:id="rId28"/>
    <p:sldId id="351" r:id="rId29"/>
    <p:sldId id="416" r:id="rId30"/>
    <p:sldId id="408" r:id="rId31"/>
    <p:sldId id="402" r:id="rId32"/>
    <p:sldId id="358" r:id="rId33"/>
    <p:sldId id="359" r:id="rId34"/>
    <p:sldId id="360" r:id="rId35"/>
    <p:sldId id="361" r:id="rId36"/>
    <p:sldId id="362" r:id="rId37"/>
    <p:sldId id="409" r:id="rId38"/>
    <p:sldId id="364" r:id="rId39"/>
    <p:sldId id="365" r:id="rId40"/>
    <p:sldId id="366" r:id="rId41"/>
    <p:sldId id="367" r:id="rId42"/>
    <p:sldId id="368" r:id="rId43"/>
    <p:sldId id="369" r:id="rId44"/>
    <p:sldId id="370" r:id="rId45"/>
    <p:sldId id="371" r:id="rId46"/>
    <p:sldId id="372" r:id="rId47"/>
    <p:sldId id="373" r:id="rId48"/>
    <p:sldId id="374" r:id="rId49"/>
    <p:sldId id="410" r:id="rId50"/>
    <p:sldId id="377" r:id="rId51"/>
    <p:sldId id="378" r:id="rId52"/>
    <p:sldId id="379" r:id="rId53"/>
    <p:sldId id="380" r:id="rId54"/>
    <p:sldId id="381" r:id="rId55"/>
    <p:sldId id="411" r:id="rId56"/>
    <p:sldId id="383" r:id="rId57"/>
    <p:sldId id="384" r:id="rId58"/>
    <p:sldId id="385" r:id="rId59"/>
    <p:sldId id="386" r:id="rId60"/>
    <p:sldId id="412" r:id="rId61"/>
    <p:sldId id="388" r:id="rId62"/>
    <p:sldId id="389" r:id="rId63"/>
    <p:sldId id="390" r:id="rId64"/>
    <p:sldId id="391" r:id="rId65"/>
    <p:sldId id="392" r:id="rId66"/>
    <p:sldId id="393" r:id="rId67"/>
    <p:sldId id="394" r:id="rId68"/>
    <p:sldId id="395" r:id="rId69"/>
    <p:sldId id="396" r:id="rId70"/>
    <p:sldId id="397" r:id="rId71"/>
    <p:sldId id="398" r:id="rId72"/>
    <p:sldId id="399" r:id="rId73"/>
    <p:sldId id="400" r:id="rId74"/>
    <p:sldId id="401" r:id="rId7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035"/>
    <p:restoredTop sz="50000" autoAdjust="0"/>
  </p:normalViewPr>
  <p:slideViewPr>
    <p:cSldViewPr snapToGrid="0" snapToObjects="1">
      <p:cViewPr>
        <p:scale>
          <a:sx n="78" d="100"/>
          <a:sy n="78" d="100"/>
        </p:scale>
        <p:origin x="1224" y="880"/>
      </p:cViewPr>
      <p:guideLst>
        <p:guide orient="horz" pos="2184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notesMaster" Target="notesMasters/notesMaster1.xml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Relationship Id="rId2" Type="http://schemas.openxmlformats.org/officeDocument/2006/relationships/image" Target="../media/image5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Relationship Id="rId2" Type="http://schemas.openxmlformats.org/officeDocument/2006/relationships/image" Target="../media/image73.emf"/><Relationship Id="rId3" Type="http://schemas.openxmlformats.org/officeDocument/2006/relationships/image" Target="../media/image7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4" Type="http://schemas.openxmlformats.org/officeDocument/2006/relationships/image" Target="../media/image77.emf"/><Relationship Id="rId1" Type="http://schemas.openxmlformats.org/officeDocument/2006/relationships/image" Target="../media/image76.emf"/><Relationship Id="rId2" Type="http://schemas.openxmlformats.org/officeDocument/2006/relationships/image" Target="../media/image7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Relationship Id="rId2" Type="http://schemas.openxmlformats.org/officeDocument/2006/relationships/image" Target="../media/image79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Relationship Id="rId2" Type="http://schemas.openxmlformats.org/officeDocument/2006/relationships/image" Target="../media/image79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Relationship Id="rId2" Type="http://schemas.openxmlformats.org/officeDocument/2006/relationships/image" Target="../media/image82.emf"/><Relationship Id="rId3" Type="http://schemas.openxmlformats.org/officeDocument/2006/relationships/image" Target="../media/image83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Relationship Id="rId2" Type="http://schemas.openxmlformats.org/officeDocument/2006/relationships/image" Target="../media/image85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Relationship Id="rId2" Type="http://schemas.openxmlformats.org/officeDocument/2006/relationships/image" Target="../media/image9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Relationship Id="rId2" Type="http://schemas.openxmlformats.org/officeDocument/2006/relationships/image" Target="../media/image5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Relationship Id="rId2" Type="http://schemas.openxmlformats.org/officeDocument/2006/relationships/image" Target="../media/image67.emf"/><Relationship Id="rId3" Type="http://schemas.openxmlformats.org/officeDocument/2006/relationships/image" Target="../media/image6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NULL"/><Relationship Id="rId2" Type="http://schemas.openxmlformats.org/officeDocument/2006/relationships/image" Target="../media/image7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728AC-4B4F-4348-A192-856689668E8F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51C37-763A-A544-96C6-A43233B49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8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590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617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30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chatbotslife.com</a:t>
            </a:r>
            <a:r>
              <a:rPr lang="en-US" dirty="0" smtClean="0"/>
              <a:t>/regularization-in-deep-learning-f649a45d6e0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9D9E1-75D0-4044-9DBB-6F249CDCE0B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969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74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distill.pub</a:t>
            </a:r>
            <a:r>
              <a:rPr lang="en-US" dirty="0" smtClean="0"/>
              <a:t>/2017/momentum/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3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01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 smtClean="0"/>
              <a:t>Lecture #: Lecture Title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2400" b="0" i="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16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Institute for Applied</a:t>
            </a:r>
            <a:r>
              <a:rPr lang="en-US" sz="16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Computational Science</a:t>
            </a:r>
          </a:p>
          <a:p>
            <a:pPr algn="ctr"/>
            <a:r>
              <a:rPr lang="en-US" sz="16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Harvard</a:t>
            </a:r>
            <a:endParaRPr lang="en-US" sz="16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4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0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18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6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6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64169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29160" y="637139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67608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88819" y="637139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6" name="Picture 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7" name="Picture 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603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9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260.png"/><Relationship Id="rId5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50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5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52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54.emf"/><Relationship Id="rId6" Type="http://schemas.openxmlformats.org/officeDocument/2006/relationships/oleObject" Target="../embeddings/oleObject5.bin"/><Relationship Id="rId7" Type="http://schemas.openxmlformats.org/officeDocument/2006/relationships/image" Target="../media/image55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oleObject" Target="../embeddings/oleObject6.bin"/><Relationship Id="rId5" Type="http://schemas.openxmlformats.org/officeDocument/2006/relationships/image" Target="../media/image56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oleObject" Target="../embeddings/oleObject7.bin"/><Relationship Id="rId5" Type="http://schemas.openxmlformats.org/officeDocument/2006/relationships/image" Target="../media/image64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66.emf"/><Relationship Id="rId5" Type="http://schemas.openxmlformats.org/officeDocument/2006/relationships/oleObject" Target="../embeddings/oleObject9.bin"/><Relationship Id="rId6" Type="http://schemas.openxmlformats.org/officeDocument/2006/relationships/image" Target="../media/image67.emf"/><Relationship Id="rId7" Type="http://schemas.openxmlformats.org/officeDocument/2006/relationships/oleObject" Target="../embeddings/oleObject10.bin"/><Relationship Id="rId8" Type="http://schemas.openxmlformats.org/officeDocument/2006/relationships/image" Target="../media/image68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69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12.bin"/><Relationship Id="rId5" Type="http://schemas.openxmlformats.org/officeDocument/2006/relationships/image" Target="NULL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4" Type="http://schemas.openxmlformats.org/officeDocument/2006/relationships/image" Target="NULL"/><Relationship Id="rId5" Type="http://schemas.openxmlformats.org/officeDocument/2006/relationships/oleObject" Target="../embeddings/oleObject14.bin"/><Relationship Id="rId6" Type="http://schemas.openxmlformats.org/officeDocument/2006/relationships/image" Target="../media/image71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4" Type="http://schemas.openxmlformats.org/officeDocument/2006/relationships/image" Target="../media/image72.emf"/><Relationship Id="rId5" Type="http://schemas.openxmlformats.org/officeDocument/2006/relationships/oleObject" Target="../embeddings/oleObject16.bin"/><Relationship Id="rId6" Type="http://schemas.openxmlformats.org/officeDocument/2006/relationships/image" Target="../media/image73.emf"/><Relationship Id="rId7" Type="http://schemas.openxmlformats.org/officeDocument/2006/relationships/oleObject" Target="../embeddings/oleObject17.bin"/><Relationship Id="rId8" Type="http://schemas.openxmlformats.org/officeDocument/2006/relationships/image" Target="../media/image74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4" Type="http://schemas.openxmlformats.org/officeDocument/2006/relationships/image" Target="NULL"/><Relationship Id="rId5" Type="http://schemas.openxmlformats.org/officeDocument/2006/relationships/image" Target="../media/image75.png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4" Type="http://schemas.openxmlformats.org/officeDocument/2006/relationships/image" Target="../media/image76.emf"/><Relationship Id="rId5" Type="http://schemas.openxmlformats.org/officeDocument/2006/relationships/oleObject" Target="../embeddings/oleObject20.bin"/><Relationship Id="rId6" Type="http://schemas.openxmlformats.org/officeDocument/2006/relationships/image" Target="../media/image73.emf"/><Relationship Id="rId7" Type="http://schemas.openxmlformats.org/officeDocument/2006/relationships/oleObject" Target="../embeddings/oleObject21.bin"/><Relationship Id="rId8" Type="http://schemas.openxmlformats.org/officeDocument/2006/relationships/image" Target="../media/image74.emf"/><Relationship Id="rId9" Type="http://schemas.openxmlformats.org/officeDocument/2006/relationships/oleObject" Target="../embeddings/oleObject22.bin"/><Relationship Id="rId10" Type="http://schemas.openxmlformats.org/officeDocument/2006/relationships/image" Target="../media/image77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4" Type="http://schemas.openxmlformats.org/officeDocument/2006/relationships/image" Target="NULL"/><Relationship Id="rId5" Type="http://schemas.openxmlformats.org/officeDocument/2006/relationships/oleObject" Target="../embeddings/oleObject24.bin"/><Relationship Id="rId6" Type="http://schemas.openxmlformats.org/officeDocument/2006/relationships/oleObject" Target="../embeddings/oleObject25.bin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4" Type="http://schemas.openxmlformats.org/officeDocument/2006/relationships/image" Target="../media/image78.emf"/><Relationship Id="rId5" Type="http://schemas.openxmlformats.org/officeDocument/2006/relationships/oleObject" Target="../embeddings/oleObject27.bin"/><Relationship Id="rId6" Type="http://schemas.openxmlformats.org/officeDocument/2006/relationships/image" Target="../media/image79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4" Type="http://schemas.openxmlformats.org/officeDocument/2006/relationships/image" Target="../media/image80.emf"/><Relationship Id="rId5" Type="http://schemas.openxmlformats.org/officeDocument/2006/relationships/oleObject" Target="../embeddings/oleObject29.bin"/><Relationship Id="rId6" Type="http://schemas.openxmlformats.org/officeDocument/2006/relationships/image" Target="../media/image79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4" Type="http://schemas.openxmlformats.org/officeDocument/2006/relationships/image" Target="../media/image81.emf"/><Relationship Id="rId5" Type="http://schemas.openxmlformats.org/officeDocument/2006/relationships/oleObject" Target="../embeddings/oleObject31.bin"/><Relationship Id="rId6" Type="http://schemas.openxmlformats.org/officeDocument/2006/relationships/image" Target="../media/image82.emf"/><Relationship Id="rId7" Type="http://schemas.openxmlformats.org/officeDocument/2006/relationships/oleObject" Target="../embeddings/oleObject32.bin"/><Relationship Id="rId8" Type="http://schemas.openxmlformats.org/officeDocument/2006/relationships/image" Target="../media/image83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4" Type="http://schemas.openxmlformats.org/officeDocument/2006/relationships/image" Target="../media/image84.emf"/><Relationship Id="rId5" Type="http://schemas.openxmlformats.org/officeDocument/2006/relationships/oleObject" Target="../embeddings/oleObject34.bin"/><Relationship Id="rId6" Type="http://schemas.openxmlformats.org/officeDocument/2006/relationships/image" Target="../media/image85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4" Type="http://schemas.openxmlformats.org/officeDocument/2006/relationships/image" Target="../media/image86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4" Type="http://schemas.openxmlformats.org/officeDocument/2006/relationships/image" Target="../media/image87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4" Type="http://schemas.openxmlformats.org/officeDocument/2006/relationships/image" Target="NULL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4" Type="http://schemas.openxmlformats.org/officeDocument/2006/relationships/image" Target="../media/image89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4" Type="http://schemas.openxmlformats.org/officeDocument/2006/relationships/image" Target="../media/image90.emf"/><Relationship Id="rId5" Type="http://schemas.openxmlformats.org/officeDocument/2006/relationships/oleObject" Target="../embeddings/oleObject40.bin"/><Relationship Id="rId6" Type="http://schemas.openxmlformats.org/officeDocument/2006/relationships/image" Target="../media/image91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4" Type="http://schemas.openxmlformats.org/officeDocument/2006/relationships/image" Target="../media/image92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oleObject" Target="../embeddings/oleObject42.bin"/><Relationship Id="rId5" Type="http://schemas.openxmlformats.org/officeDocument/2006/relationships/image" Target="../media/image93.e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oleObject" Target="../embeddings/oleObject43.bin"/><Relationship Id="rId5" Type="http://schemas.openxmlformats.org/officeDocument/2006/relationships/image" Target="../media/image94.e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00.png"/><Relationship Id="rId6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3: Regularization and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40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sz="2400" b="1" dirty="0" smtClean="0"/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b="1" dirty="0" smtClean="0">
                <a:solidFill>
                  <a:srgbClr val="0070C0"/>
                </a:solidFill>
              </a:rPr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Data </a:t>
            </a:r>
            <a:r>
              <a:rPr lang="en-US" sz="2200" dirty="0" smtClean="0"/>
              <a:t>Augmentation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Sparse </a:t>
            </a: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Representation</a:t>
            </a:r>
            <a:endParaRPr lang="en-US" sz="2200" dirty="0" smtClean="0"/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Bagging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Dropout</a:t>
            </a:r>
          </a:p>
          <a:p>
            <a:endParaRPr lang="en-US" sz="2000" dirty="0"/>
          </a:p>
          <a:p>
            <a:r>
              <a:rPr lang="en-US" b="1" dirty="0" smtClean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 smtClean="0"/>
              <a:t>Challenges </a:t>
            </a:r>
            <a:r>
              <a:rPr lang="en-US" sz="2200" dirty="0"/>
              <a:t>in 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5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11</a:t>
            </a:fld>
            <a:endParaRPr lang="en-US"/>
          </a:p>
        </p:txBody>
      </p:sp>
      <p:sp>
        <p:nvSpPr>
          <p:cNvPr id="7" name="Cloud Callout 6"/>
          <p:cNvSpPr/>
          <p:nvPr/>
        </p:nvSpPr>
        <p:spPr>
          <a:xfrm>
            <a:off x="8014297" y="4958748"/>
            <a:ext cx="4186912" cy="1165104"/>
          </a:xfrm>
          <a:prstGeom prst="cloudCallout">
            <a:avLst>
              <a:gd name="adj1" fmla="val -57125"/>
              <a:gd name="adj2" fmla="val -43268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Training time can be treated as a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hyperparameter</a:t>
            </a:r>
            <a:endParaRPr 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812" y="1736562"/>
            <a:ext cx="7470099" cy="4980066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9052" y="1129352"/>
            <a:ext cx="10033896" cy="3097243"/>
            <a:chOff x="1079052" y="1129352"/>
            <a:chExt cx="10033896" cy="3097243"/>
          </a:xfrm>
        </p:grpSpPr>
        <p:sp>
          <p:nvSpPr>
            <p:cNvPr id="5" name="TextBox 4"/>
            <p:cNvSpPr txBox="1"/>
            <p:nvPr/>
          </p:nvSpPr>
          <p:spPr>
            <a:xfrm>
              <a:off x="1079052" y="1129352"/>
              <a:ext cx="100338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Early stopping: terminate while validation set performance is better 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>
              <a:off x="3732552" y="1591017"/>
              <a:ext cx="487850" cy="2635578"/>
            </a:xfrm>
            <a:prstGeom prst="straightConnector1">
              <a:avLst/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38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603" y="1237451"/>
            <a:ext cx="8794793" cy="469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7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sz="2400" b="1" dirty="0" smtClean="0"/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b="1" dirty="0" smtClean="0">
                <a:solidFill>
                  <a:schemeClr val="accent1"/>
                </a:solidFill>
              </a:rPr>
              <a:t>Data </a:t>
            </a:r>
            <a:r>
              <a:rPr lang="en-US" sz="2200" b="1" dirty="0" smtClean="0">
                <a:solidFill>
                  <a:schemeClr val="accent1"/>
                </a:solidFill>
              </a:rPr>
              <a:t>Augmentation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Sparse </a:t>
            </a: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Representation</a:t>
            </a:r>
            <a:endParaRPr lang="en-US" sz="2200" b="1" dirty="0" smtClean="0">
              <a:solidFill>
                <a:schemeClr val="accent1"/>
              </a:solidFill>
            </a:endParaRP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Bagging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Dropout</a:t>
            </a:r>
          </a:p>
          <a:p>
            <a:endParaRPr lang="en-US" sz="2000" dirty="0"/>
          </a:p>
          <a:p>
            <a:r>
              <a:rPr lang="en-US" b="1" dirty="0" smtClean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 smtClean="0"/>
              <a:t>Challenges </a:t>
            </a:r>
            <a:r>
              <a:rPr lang="en-US" sz="2200" dirty="0"/>
              <a:t>in 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60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314" y="1004445"/>
            <a:ext cx="8732394" cy="49253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74" y="2519804"/>
            <a:ext cx="1789452" cy="218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9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18" y="998797"/>
            <a:ext cx="9144000" cy="513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9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sz="2400" b="1" dirty="0" smtClean="0"/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Early </a:t>
            </a:r>
            <a:r>
              <a:rPr lang="en-US" sz="2200" dirty="0" smtClean="0"/>
              <a:t>Stopping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Data Augmentation</a:t>
            </a:r>
          </a:p>
          <a:p>
            <a:pPr lvl="1">
              <a:buFont typeface="Wingdings" charset="2"/>
              <a:buChar char="§"/>
            </a:pPr>
            <a:r>
              <a:rPr lang="en-US" sz="2200" b="1" dirty="0">
                <a:solidFill>
                  <a:srgbClr val="0070C0"/>
                </a:solidFill>
              </a:rPr>
              <a:t>Sparse </a:t>
            </a:r>
            <a:r>
              <a:rPr lang="en-US" sz="2200" b="1" dirty="0" smtClean="0">
                <a:solidFill>
                  <a:srgbClr val="0070C0"/>
                </a:solidFill>
              </a:rPr>
              <a:t>Representation</a:t>
            </a:r>
            <a:endParaRPr lang="en-US" sz="2200" dirty="0" smtClean="0"/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Bagging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Dropout</a:t>
            </a:r>
          </a:p>
          <a:p>
            <a:endParaRPr lang="en-US" sz="2000" dirty="0"/>
          </a:p>
          <a:p>
            <a:r>
              <a:rPr lang="en-US" b="1" dirty="0" smtClean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 smtClean="0"/>
              <a:t>Challenges </a:t>
            </a:r>
            <a:r>
              <a:rPr lang="en-US" sz="2200" dirty="0"/>
              <a:t>in 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3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defTabSz="457182" rtl="0">
              <a:spcBef>
                <a:spcPct val="0"/>
              </a:spcBef>
            </a:pPr>
            <a:r>
              <a:rPr lang="en-US" sz="3200" kern="1200" dirty="0">
                <a:solidFill>
                  <a:srgbClr val="464646"/>
                </a:solidFill>
                <a:latin typeface="Karla"/>
                <a:ea typeface="+mj-ea"/>
                <a:cs typeface="Karla"/>
              </a:rPr>
              <a:t>Sparse Representation</a:t>
            </a:r>
            <a:br>
              <a:rPr lang="en-US" sz="3200" kern="1200" dirty="0">
                <a:solidFill>
                  <a:srgbClr val="464646"/>
                </a:solidFill>
                <a:latin typeface="Karla"/>
                <a:ea typeface="+mj-ea"/>
                <a:cs typeface="Karla"/>
              </a:rPr>
            </a:br>
            <a:endParaRPr lang="en-US" sz="3200" kern="1200" dirty="0">
              <a:solidFill>
                <a:srgbClr val="464646"/>
              </a:solidFill>
              <a:latin typeface="Karla"/>
              <a:ea typeface="+mj-ea"/>
              <a:cs typeface="Karl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3506886" y="3802262"/>
                <a:ext cx="6096000" cy="4616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𝜃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886" y="3802262"/>
                <a:ext cx="6096000" cy="461665"/>
              </a:xfrm>
              <a:prstGeom prst="rect">
                <a:avLst/>
              </a:prstGeom>
              <a:blipFill rotWithShape="0">
                <a:blip r:embed="rId2"/>
                <a:stretch>
                  <a:fillRect b="-14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2578663" y="600169"/>
            <a:ext cx="7413995" cy="3222900"/>
            <a:chOff x="2578663" y="600169"/>
            <a:chExt cx="7413995" cy="3222900"/>
          </a:xfrm>
        </p:grpSpPr>
        <p:pic>
          <p:nvPicPr>
            <p:cNvPr id="11" name="Content Placeholder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8663" y="600169"/>
              <a:ext cx="7413995" cy="32229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/>
                <p:cNvSpPr txBox="1"/>
                <p:nvPr/>
              </p:nvSpPr>
              <p:spPr>
                <a:xfrm flipH="1">
                  <a:off x="4867421" y="1497845"/>
                  <a:ext cx="75262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867421" y="1497845"/>
                  <a:ext cx="752621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/>
                <p:cNvSpPr txBox="1"/>
                <p:nvPr/>
              </p:nvSpPr>
              <p:spPr>
                <a:xfrm flipH="1">
                  <a:off x="4870146" y="2250357"/>
                  <a:ext cx="75262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870146" y="2250357"/>
                  <a:ext cx="752621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/>
                <p:cNvSpPr txBox="1"/>
                <p:nvPr/>
              </p:nvSpPr>
              <p:spPr>
                <a:xfrm flipH="1">
                  <a:off x="4867421" y="3000217"/>
                  <a:ext cx="75262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867421" y="3000217"/>
                  <a:ext cx="75262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/>
                <p:cNvSpPr txBox="1"/>
                <p:nvPr/>
              </p:nvSpPr>
              <p:spPr>
                <a:xfrm flipH="1">
                  <a:off x="6935752" y="1512618"/>
                  <a:ext cx="75262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935752" y="1512618"/>
                  <a:ext cx="75262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/>
                <p:cNvSpPr txBox="1"/>
                <p:nvPr/>
              </p:nvSpPr>
              <p:spPr>
                <a:xfrm flipH="1">
                  <a:off x="6935751" y="2246571"/>
                  <a:ext cx="75262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935751" y="2246571"/>
                  <a:ext cx="75262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/>
                <p:cNvSpPr txBox="1"/>
                <p:nvPr/>
              </p:nvSpPr>
              <p:spPr>
                <a:xfrm flipH="1">
                  <a:off x="6935751" y="3000217"/>
                  <a:ext cx="75262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935751" y="3000217"/>
                  <a:ext cx="752621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3971942" y="4557022"/>
                <a:ext cx="3303212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i="1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−2.2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1.3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942" y="4557022"/>
                <a:ext cx="3303212" cy="97661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646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3971942" y="4557022"/>
                <a:ext cx="3303212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i="1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−2.2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1.3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942" y="4557022"/>
                <a:ext cx="3303212" cy="97661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3506886" y="3802262"/>
                <a:ext cx="6096000" cy="4616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 </m:t>
                      </m:r>
                      <m:r>
                        <a:rPr lang="en-US" sz="2400" i="1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𝜃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FF0000"/>
                          </a:solidFill>
                          <a:latin typeface="Cambria Math" charset="0"/>
                        </a:rPr>
                        <m:t>Ω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𝑊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886" y="3802262"/>
                <a:ext cx="6096000" cy="461665"/>
              </a:xfrm>
              <a:prstGeom prst="rect">
                <a:avLst/>
              </a:prstGeom>
              <a:blipFill rotWithShape="0">
                <a:blip r:embed="rId3"/>
                <a:stretch>
                  <a:fillRect t="-105333" b="-1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2578663" y="600169"/>
            <a:ext cx="7413995" cy="3222900"/>
            <a:chOff x="2578663" y="600169"/>
            <a:chExt cx="7413995" cy="3222900"/>
          </a:xfrm>
        </p:grpSpPr>
        <p:pic>
          <p:nvPicPr>
            <p:cNvPr id="11" name="Content Placeholder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8663" y="600169"/>
              <a:ext cx="7413995" cy="32229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/>
                <p:cNvSpPr txBox="1"/>
                <p:nvPr/>
              </p:nvSpPr>
              <p:spPr>
                <a:xfrm flipH="1">
                  <a:off x="4867421" y="1497845"/>
                  <a:ext cx="75262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867421" y="1497845"/>
                  <a:ext cx="752621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/>
                <p:cNvSpPr txBox="1"/>
                <p:nvPr/>
              </p:nvSpPr>
              <p:spPr>
                <a:xfrm flipH="1">
                  <a:off x="4870146" y="2250357"/>
                  <a:ext cx="75262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870146" y="2250357"/>
                  <a:ext cx="75262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/>
                <p:cNvSpPr txBox="1"/>
                <p:nvPr/>
              </p:nvSpPr>
              <p:spPr>
                <a:xfrm flipH="1">
                  <a:off x="4867421" y="3000217"/>
                  <a:ext cx="75262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867421" y="3000217"/>
                  <a:ext cx="75262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/>
                <p:cNvSpPr txBox="1"/>
                <p:nvPr/>
              </p:nvSpPr>
              <p:spPr>
                <a:xfrm flipH="1">
                  <a:off x="6935752" y="1512618"/>
                  <a:ext cx="75262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935752" y="1512618"/>
                  <a:ext cx="75262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/>
                <p:cNvSpPr txBox="1"/>
                <p:nvPr/>
              </p:nvSpPr>
              <p:spPr>
                <a:xfrm flipH="1">
                  <a:off x="6935751" y="2246571"/>
                  <a:ext cx="75262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935751" y="2246571"/>
                  <a:ext cx="752621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/>
                <p:cNvSpPr txBox="1"/>
                <p:nvPr/>
              </p:nvSpPr>
              <p:spPr>
                <a:xfrm flipH="1">
                  <a:off x="6935751" y="3000217"/>
                  <a:ext cx="75262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6935751" y="3000217"/>
                  <a:ext cx="752621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/>
          <p:cNvGrpSpPr/>
          <p:nvPr/>
        </p:nvGrpSpPr>
        <p:grpSpPr>
          <a:xfrm>
            <a:off x="6549885" y="6082751"/>
            <a:ext cx="3969542" cy="1079280"/>
            <a:chOff x="7865787" y="5185194"/>
            <a:chExt cx="3549270" cy="519668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7865787" y="5185194"/>
              <a:ext cx="186014" cy="11955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8008394" y="5304752"/>
              <a:ext cx="34066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  <a:latin typeface="Karla" charset="0"/>
                  <a:ea typeface="Karla" charset="0"/>
                  <a:cs typeface="Karla" charset="0"/>
                </a:rPr>
                <a:t>Weights in output layer</a:t>
              </a:r>
            </a:p>
          </p:txBody>
        </p:sp>
      </p:grp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pPr lvl="1" algn="l" defTabSz="457182" rtl="0">
              <a:spcBef>
                <a:spcPct val="0"/>
              </a:spcBef>
            </a:pPr>
            <a:r>
              <a:rPr lang="en-US" sz="3200" kern="1200" dirty="0">
                <a:solidFill>
                  <a:srgbClr val="464646"/>
                </a:solidFill>
                <a:latin typeface="Karla"/>
                <a:ea typeface="+mj-ea"/>
                <a:cs typeface="Karla"/>
              </a:rPr>
              <a:t>Sparse Representation</a:t>
            </a:r>
            <a:br>
              <a:rPr lang="en-US" sz="3200" kern="1200" dirty="0">
                <a:solidFill>
                  <a:srgbClr val="464646"/>
                </a:solidFill>
                <a:latin typeface="Karla"/>
                <a:ea typeface="+mj-ea"/>
                <a:cs typeface="Karla"/>
              </a:rPr>
            </a:br>
            <a:endParaRPr lang="en-US" sz="3200" kern="1200" dirty="0">
              <a:solidFill>
                <a:srgbClr val="464646"/>
              </a:solidFill>
              <a:latin typeface="Karla"/>
              <a:ea typeface="+mj-ea"/>
              <a:cs typeface="Karla"/>
            </a:endParaRPr>
          </a:p>
        </p:txBody>
      </p:sp>
    </p:spTree>
    <p:extLst>
      <p:ext uri="{BB962C8B-B14F-4D97-AF65-F5344CB8AC3E}">
        <p14:creationId xmlns:p14="http://schemas.microsoft.com/office/powerpoint/2010/main" val="78746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663" y="600169"/>
            <a:ext cx="7413995" cy="3222900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3048000" y="3840343"/>
                <a:ext cx="6096000" cy="4616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𝜃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840343"/>
                <a:ext cx="6096000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 flipH="1">
                <a:off x="7635742" y="1582831"/>
                <a:ext cx="7526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635742" y="1582831"/>
                <a:ext cx="752621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 flipH="1">
                <a:off x="7635741" y="2096197"/>
                <a:ext cx="7526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635741" y="2096197"/>
                <a:ext cx="752621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 flipH="1">
                <a:off x="7635742" y="2519336"/>
                <a:ext cx="7526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635742" y="2519336"/>
                <a:ext cx="752621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 flipH="1">
                <a:off x="5785692" y="1332503"/>
                <a:ext cx="7526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785692" y="1332503"/>
                <a:ext cx="752621" cy="276999"/>
              </a:xfrm>
              <a:prstGeom prst="rect">
                <a:avLst/>
              </a:prstGeom>
              <a:blipFill rotWithShape="0">
                <a:blip r:embed="rId7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 flipH="1">
                <a:off x="5785692" y="1677704"/>
                <a:ext cx="7526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785692" y="1677704"/>
                <a:ext cx="752621" cy="276999"/>
              </a:xfrm>
              <a:prstGeom prst="rect">
                <a:avLst/>
              </a:prstGeom>
              <a:blipFill rotWithShape="0">
                <a:blip r:embed="rId8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3971942" y="4557022"/>
                <a:ext cx="3303212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i="1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−2.2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1.3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942" y="4557022"/>
                <a:ext cx="3303212" cy="976614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pPr lvl="1" algn="l" defTabSz="457182" rtl="0">
              <a:spcBef>
                <a:spcPct val="0"/>
              </a:spcBef>
            </a:pPr>
            <a:r>
              <a:rPr lang="en-US" sz="3200" kern="1200" dirty="0">
                <a:solidFill>
                  <a:srgbClr val="464646"/>
                </a:solidFill>
                <a:latin typeface="Karla"/>
                <a:ea typeface="+mj-ea"/>
                <a:cs typeface="Karla"/>
              </a:rPr>
              <a:t>Sparse Representation</a:t>
            </a:r>
            <a:br>
              <a:rPr lang="en-US" sz="3200" kern="1200" dirty="0">
                <a:solidFill>
                  <a:srgbClr val="464646"/>
                </a:solidFill>
                <a:latin typeface="Karla"/>
                <a:ea typeface="+mj-ea"/>
                <a:cs typeface="Karla"/>
              </a:rPr>
            </a:br>
            <a:endParaRPr lang="en-US" sz="3200" kern="1200" dirty="0">
              <a:solidFill>
                <a:srgbClr val="464646"/>
              </a:solidFill>
              <a:latin typeface="Karla"/>
              <a:ea typeface="+mj-ea"/>
              <a:cs typeface="Karla"/>
            </a:endParaRPr>
          </a:p>
        </p:txBody>
      </p:sp>
    </p:spTree>
    <p:extLst>
      <p:ext uri="{BB962C8B-B14F-4D97-AF65-F5344CB8AC3E}">
        <p14:creationId xmlns:p14="http://schemas.microsoft.com/office/powerpoint/2010/main" val="9724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sz="2400" b="1" dirty="0" smtClean="0"/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Data </a:t>
            </a:r>
            <a:r>
              <a:rPr lang="en-US" sz="2200" dirty="0" smtClean="0"/>
              <a:t>Augmentation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Sparse </a:t>
            </a: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Representation</a:t>
            </a:r>
            <a:endParaRPr lang="en-US" sz="2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Bagging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Dropout</a:t>
            </a:r>
          </a:p>
          <a:p>
            <a:endParaRPr lang="en-US" sz="2000" dirty="0"/>
          </a:p>
          <a:p>
            <a:r>
              <a:rPr lang="en-US" b="1" dirty="0" smtClean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 smtClean="0"/>
              <a:t>Challenges </a:t>
            </a:r>
            <a:r>
              <a:rPr lang="en-US" sz="2200" dirty="0"/>
              <a:t>in 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663" y="600169"/>
            <a:ext cx="7413995" cy="3222900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3048000" y="3840343"/>
                <a:ext cx="6096000" cy="4616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 </m:t>
                      </m:r>
                      <m:r>
                        <a:rPr lang="en-US" sz="2400" i="1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𝜃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FF0000"/>
                          </a:solidFill>
                          <a:latin typeface="Cambria Math" charset="0"/>
                        </a:rPr>
                        <m:t>Ω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h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840343"/>
                <a:ext cx="6096000" cy="461665"/>
              </a:xfrm>
              <a:prstGeom prst="rect">
                <a:avLst/>
              </a:prstGeom>
              <a:blipFill rotWithShape="0">
                <a:blip r:embed="rId3"/>
                <a:stretch>
                  <a:fillRect t="-103947" b="-1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6602075" y="5685183"/>
            <a:ext cx="3016512" cy="828433"/>
            <a:chOff x="7364877" y="3621531"/>
            <a:chExt cx="3016512" cy="828433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7680437" y="3621531"/>
              <a:ext cx="526774" cy="42832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364877" y="4049854"/>
              <a:ext cx="3016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  <a:latin typeface="Karla" charset="0"/>
                  <a:ea typeface="Karla" charset="0"/>
                  <a:cs typeface="Karla" charset="0"/>
                </a:rPr>
                <a:t>Output of hidden layer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 flipH="1">
                <a:off x="7635742" y="1582831"/>
                <a:ext cx="7526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635742" y="1582831"/>
                <a:ext cx="752621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 flipH="1">
                <a:off x="7635741" y="2096197"/>
                <a:ext cx="7526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>
                                  <a:lumMod val="60000"/>
                                  <a:lumOff val="40000"/>
                                </a:schemeClr>
                              </a:solidFill>
                              <a:latin typeface="Cambria Math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635741" y="2096197"/>
                <a:ext cx="752621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 flipH="1">
                <a:off x="7635742" y="2519336"/>
                <a:ext cx="75262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635742" y="2519336"/>
                <a:ext cx="752621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3971942" y="4557022"/>
                <a:ext cx="3191002" cy="10084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2400" i="1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−2.2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1.3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942" y="4557022"/>
                <a:ext cx="3191002" cy="100848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</p:spPr>
        <p:txBody>
          <a:bodyPr/>
          <a:lstStyle/>
          <a:p>
            <a:pPr lvl="1" algn="l" defTabSz="457182" rtl="0">
              <a:spcBef>
                <a:spcPct val="0"/>
              </a:spcBef>
            </a:pPr>
            <a:r>
              <a:rPr lang="en-US" sz="3200" kern="1200" dirty="0">
                <a:solidFill>
                  <a:srgbClr val="464646"/>
                </a:solidFill>
                <a:latin typeface="Karla"/>
                <a:ea typeface="+mj-ea"/>
                <a:cs typeface="Karla"/>
              </a:rPr>
              <a:t>Sparse Representation</a:t>
            </a:r>
            <a:br>
              <a:rPr lang="en-US" sz="3200" kern="1200" dirty="0">
                <a:solidFill>
                  <a:srgbClr val="464646"/>
                </a:solidFill>
                <a:latin typeface="Karla"/>
                <a:ea typeface="+mj-ea"/>
                <a:cs typeface="Karla"/>
              </a:rPr>
            </a:br>
            <a:endParaRPr lang="en-US" sz="3200" kern="1200" dirty="0">
              <a:solidFill>
                <a:srgbClr val="464646"/>
              </a:solidFill>
              <a:latin typeface="Karla"/>
              <a:ea typeface="+mj-ea"/>
              <a:cs typeface="Karla"/>
            </a:endParaRPr>
          </a:p>
        </p:txBody>
      </p:sp>
    </p:spTree>
    <p:extLst>
      <p:ext uri="{BB962C8B-B14F-4D97-AF65-F5344CB8AC3E}">
        <p14:creationId xmlns:p14="http://schemas.microsoft.com/office/powerpoint/2010/main" val="24241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sz="2400" b="1" dirty="0" smtClean="0"/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 Augmentation</a:t>
            </a:r>
          </a:p>
          <a:p>
            <a:pPr lvl="1">
              <a:buFont typeface="Wingdings" charset="2"/>
              <a:buChar char="§"/>
            </a:pPr>
            <a:r>
              <a:rPr lang="en-US" sz="2200" b="1" dirty="0" smtClean="0">
                <a:solidFill>
                  <a:schemeClr val="accent1"/>
                </a:solidFill>
              </a:rPr>
              <a:t>Bagging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Dropout</a:t>
            </a:r>
          </a:p>
          <a:p>
            <a:endParaRPr lang="en-US" sz="2000" dirty="0"/>
          </a:p>
          <a:p>
            <a:r>
              <a:rPr lang="en-US" b="1" dirty="0" smtClean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 smtClean="0"/>
              <a:t>Challenges </a:t>
            </a:r>
            <a:r>
              <a:rPr lang="en-US" sz="2200" dirty="0"/>
              <a:t>in 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2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Noise Robustness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Random </a:t>
            </a:r>
            <a:r>
              <a:rPr lang="en-US" sz="2400" dirty="0" smtClean="0">
                <a:solidFill>
                  <a:srgbClr val="0000FF"/>
                </a:solidFill>
              </a:rPr>
              <a:t>perturbation of network weights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dirty="0" smtClean="0"/>
              <a:t>Gaussian noise: Equivalent to minimizing loss with regularization term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dirty="0" smtClean="0"/>
              <a:t>Encourages smooth function: small perturbation in weights leads to small changes in output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Injecting </a:t>
            </a:r>
            <a:r>
              <a:rPr lang="en-US" sz="2400" dirty="0" smtClean="0">
                <a:solidFill>
                  <a:srgbClr val="0000FF"/>
                </a:solidFill>
              </a:rPr>
              <a:t>noise in output labels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dirty="0" smtClean="0"/>
              <a:t>Better convergence: prevents pursuit of hard probabilities</a:t>
            </a:r>
            <a:endParaRPr lang="en-US" sz="2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364635" y="4961745"/>
                <a:ext cx="346272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𝔼</m:t>
                      </m:r>
                      <m:r>
                        <m:rPr>
                          <m:lit/>
                        </m:rPr>
                        <a:rPr lang="en-US" sz="2800" b="0" i="1" smtClean="0">
                          <a:latin typeface="Cambria Math" charset="0"/>
                        </a:rPr>
                        <m:t>[</m:t>
                      </m:r>
                      <m:r>
                        <a:rPr lang="en-US" sz="2800" b="0" i="1" smtClean="0">
                          <a:latin typeface="Cambria Math" charset="0"/>
                        </a:rPr>
                        <m:t>∥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0" smtClean="0">
                              <a:latin typeface="Cambria Math" charset="0"/>
                            </a:rPr>
                            <m:t>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𝑦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∥</m:t>
                      </m:r>
                      <m:r>
                        <m:rPr>
                          <m:lit/>
                        </m:rPr>
                        <a:rPr lang="en-US" sz="2800" b="0" i="1" smtClean="0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635" y="4961745"/>
                <a:ext cx="3462729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39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23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743082"/>
            <a:ext cx="9144000" cy="487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1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sz="2400" b="1" dirty="0" smtClean="0"/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 Augmentation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Bagging</a:t>
            </a:r>
          </a:p>
          <a:p>
            <a:pPr lvl="1">
              <a:buFont typeface="Wingdings" charset="2"/>
              <a:buChar char="§"/>
            </a:pPr>
            <a:r>
              <a:rPr lang="en-US" sz="2200" b="1" dirty="0" smtClean="0">
                <a:solidFill>
                  <a:schemeClr val="accent1"/>
                </a:solidFill>
              </a:rPr>
              <a:t>Dropout</a:t>
            </a:r>
          </a:p>
          <a:p>
            <a:endParaRPr lang="en-US" sz="2000" dirty="0"/>
          </a:p>
          <a:p>
            <a:r>
              <a:rPr lang="en-US" b="1" dirty="0" smtClean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 smtClean="0"/>
              <a:t>Challenges </a:t>
            </a:r>
            <a:r>
              <a:rPr lang="en-US" sz="2200" dirty="0"/>
              <a:t>in 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2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628" y="1287516"/>
            <a:ext cx="5468173" cy="51327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Dropout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8465" y="1368603"/>
            <a:ext cx="41941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Train all sub-networks obtained by removing non-output units from base network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42628" y="1507102"/>
            <a:ext cx="204182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82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Dropout: Stochastic GD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9322" y="1166018"/>
            <a:ext cx="10507996" cy="452596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For each new example/mini-batch: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dirty="0" smtClean="0"/>
              <a:t>Randomly </a:t>
            </a:r>
            <a:r>
              <a:rPr lang="en-US" sz="2200" dirty="0" smtClean="0">
                <a:solidFill>
                  <a:srgbClr val="0000FF"/>
                </a:solidFill>
              </a:rPr>
              <a:t>sample</a:t>
            </a:r>
            <a:r>
              <a:rPr lang="en-US" sz="2200" dirty="0" smtClean="0"/>
              <a:t> </a:t>
            </a:r>
            <a:r>
              <a:rPr lang="en-US" sz="2200" dirty="0" smtClean="0">
                <a:solidFill>
                  <a:srgbClr val="0000FF"/>
                </a:solidFill>
              </a:rPr>
              <a:t>a binary mask </a:t>
            </a:r>
            <a:r>
              <a:rPr lang="en-US" sz="2200" i="1" dirty="0" smtClean="0">
                <a:solidFill>
                  <a:srgbClr val="0000FF"/>
                </a:solidFill>
                <a:latin typeface="Times"/>
                <a:cs typeface="Times"/>
              </a:rPr>
              <a:t>μ</a:t>
            </a:r>
            <a:r>
              <a:rPr lang="en-US" sz="2200" dirty="0" smtClean="0">
                <a:solidFill>
                  <a:srgbClr val="0000FF"/>
                </a:solidFill>
              </a:rPr>
              <a:t> </a:t>
            </a:r>
            <a:r>
              <a:rPr lang="en-US" sz="2200" dirty="0" smtClean="0"/>
              <a:t>independently, where </a:t>
            </a:r>
            <a:r>
              <a:rPr lang="en-US" sz="2200" i="1" dirty="0" err="1" smtClean="0">
                <a:latin typeface="Times"/>
                <a:cs typeface="Times"/>
              </a:rPr>
              <a:t>μ</a:t>
            </a:r>
            <a:r>
              <a:rPr lang="en-US" sz="2200" i="1" baseline="-25000" dirty="0" err="1" smtClean="0">
                <a:latin typeface="Times"/>
                <a:cs typeface="Times"/>
              </a:rPr>
              <a:t>i</a:t>
            </a:r>
            <a:r>
              <a:rPr lang="en-US" sz="2200" dirty="0" smtClean="0">
                <a:latin typeface="Times"/>
                <a:cs typeface="Times"/>
              </a:rPr>
              <a:t> </a:t>
            </a:r>
            <a:r>
              <a:rPr lang="en-US" sz="2200" dirty="0" smtClean="0">
                <a:latin typeface="Calibri"/>
                <a:cs typeface="Calibri"/>
              </a:rPr>
              <a:t>indicates if</a:t>
            </a:r>
            <a:r>
              <a:rPr lang="en-US" sz="2200" dirty="0" smtClean="0"/>
              <a:t> input/hidden node </a:t>
            </a:r>
            <a:r>
              <a:rPr lang="en-US" sz="2200" i="1" dirty="0" err="1" smtClean="0">
                <a:latin typeface="Times"/>
                <a:cs typeface="Times"/>
              </a:rPr>
              <a:t>i</a:t>
            </a:r>
            <a:r>
              <a:rPr lang="en-US" sz="2200" dirty="0" smtClean="0"/>
              <a:t> is included</a:t>
            </a:r>
            <a:endParaRPr lang="en-US" sz="2200" i="1" baseline="-25000" dirty="0" smtClean="0">
              <a:latin typeface="Calibri"/>
              <a:cs typeface="Calibri"/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dirty="0" smtClean="0">
                <a:solidFill>
                  <a:srgbClr val="0000FF"/>
                </a:solidFill>
              </a:rPr>
              <a:t>Multiply output of node </a:t>
            </a:r>
            <a:r>
              <a:rPr lang="en-US" sz="2200" i="1" dirty="0" err="1" smtClean="0">
                <a:solidFill>
                  <a:srgbClr val="0000FF"/>
                </a:solidFill>
                <a:latin typeface="Times"/>
                <a:cs typeface="Times"/>
              </a:rPr>
              <a:t>i</a:t>
            </a:r>
            <a:r>
              <a:rPr lang="en-US" sz="2200" i="1" dirty="0" smtClean="0">
                <a:solidFill>
                  <a:srgbClr val="0000FF"/>
                </a:solidFill>
              </a:rPr>
              <a:t> </a:t>
            </a:r>
            <a:r>
              <a:rPr lang="en-US" sz="2200" dirty="0" smtClean="0">
                <a:solidFill>
                  <a:srgbClr val="0000FF"/>
                </a:solidFill>
              </a:rPr>
              <a:t>with </a:t>
            </a:r>
            <a:r>
              <a:rPr lang="en-US" sz="2200" i="1" dirty="0" err="1" smtClean="0">
                <a:solidFill>
                  <a:srgbClr val="0000FF"/>
                </a:solidFill>
                <a:latin typeface="Times"/>
                <a:cs typeface="Times"/>
              </a:rPr>
              <a:t>μ</a:t>
            </a:r>
            <a:r>
              <a:rPr lang="en-US" sz="2200" i="1" baseline="-25000" dirty="0" err="1" smtClean="0">
                <a:solidFill>
                  <a:srgbClr val="0000FF"/>
                </a:solidFill>
                <a:latin typeface="Times"/>
                <a:cs typeface="Times"/>
              </a:rPr>
              <a:t>i</a:t>
            </a:r>
            <a:r>
              <a:rPr lang="en-US" sz="2200" dirty="0" smtClean="0"/>
              <a:t>, and perform gradient update</a:t>
            </a:r>
          </a:p>
          <a:p>
            <a:pPr>
              <a:spcAft>
                <a:spcPts val="1200"/>
              </a:spcAft>
            </a:pPr>
            <a:endParaRPr lang="en-US" sz="2400" dirty="0" smtClean="0"/>
          </a:p>
          <a:p>
            <a:pPr>
              <a:spcAft>
                <a:spcPts val="1200"/>
              </a:spcAft>
            </a:pPr>
            <a:r>
              <a:rPr lang="en-US" sz="2400" dirty="0" smtClean="0"/>
              <a:t>Typically, an input node is </a:t>
            </a:r>
            <a:r>
              <a:rPr lang="en-US" sz="2400" b="1" dirty="0" smtClean="0">
                <a:solidFill>
                  <a:schemeClr val="accent2"/>
                </a:solidFill>
              </a:rPr>
              <a:t>included</a:t>
            </a:r>
            <a:r>
              <a:rPr lang="en-US" sz="2400" dirty="0" smtClean="0"/>
              <a:t> with </a:t>
            </a:r>
            <a:r>
              <a:rPr lang="en-US" sz="2400" b="1" dirty="0" err="1" smtClean="0">
                <a:solidFill>
                  <a:schemeClr val="accent3">
                    <a:lumMod val="75000"/>
                  </a:schemeClr>
                </a:solidFill>
              </a:rPr>
              <a:t>prob</a:t>
            </a:r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</a:rPr>
              <a:t>=0.8</a:t>
            </a:r>
            <a:r>
              <a:rPr lang="en-US" sz="2400" dirty="0" smtClean="0"/>
              <a:t>, hidden node with </a:t>
            </a:r>
            <a:r>
              <a:rPr lang="en-US" sz="2400" b="1" dirty="0" err="1" smtClean="0">
                <a:solidFill>
                  <a:schemeClr val="accent3">
                    <a:lumMod val="75000"/>
                  </a:schemeClr>
                </a:solidFill>
              </a:rPr>
              <a:t>prob</a:t>
            </a:r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</a:rPr>
              <a:t>=0.5.</a:t>
            </a:r>
            <a:endParaRPr lang="en-US" sz="2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Dropout: Weight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During prediction time use all units, but scale weights with probability of inclusion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616" y="2141206"/>
            <a:ext cx="7676631" cy="357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0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Adversarial Examples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94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Adversarial 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2" descr="https://www.kdnuggets.com/images/pand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986" y="1888760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66" name="Picture 2" descr="https://www.kdnuggets.com/images/perturb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888760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68" name="Picture 4" descr="https://www.kdnuggets.com/images/pand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4511" y="1888760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128972" y="2591604"/>
                <a:ext cx="44884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+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72" y="2591604"/>
                <a:ext cx="448841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527141" y="2591604"/>
                <a:ext cx="44884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141" y="2591604"/>
                <a:ext cx="448841" cy="5539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1499015" y="5171066"/>
            <a:ext cx="10118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Training </a:t>
            </a:r>
            <a:r>
              <a:rPr lang="en-US" sz="2400" smtClean="0">
                <a:latin typeface="Karla" charset="0"/>
                <a:ea typeface="Karla" charset="0"/>
                <a:cs typeface="Karla" charset="0"/>
              </a:rPr>
              <a:t>on adversarial 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examples is mostly intended to improve security, but can sometimes provide generic regularization. 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13461" y="4314328"/>
            <a:ext cx="334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Panda 57</a:t>
            </a:r>
            <a:r>
              <a:rPr lang="en-US" sz="2400" smtClean="0">
                <a:latin typeface="Karla" charset="0"/>
                <a:ea typeface="Karla" charset="0"/>
                <a:cs typeface="Karla" charset="0"/>
              </a:rPr>
              <a:t>% confidence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23582" y="4342337"/>
            <a:ext cx="3793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Gibbon 99.3</a:t>
            </a:r>
            <a:r>
              <a:rPr lang="en-US" sz="2400" smtClean="0">
                <a:latin typeface="Karla" charset="0"/>
                <a:ea typeface="Karla" charset="0"/>
                <a:cs typeface="Karla" charset="0"/>
              </a:rPr>
              <a:t>% confidence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88086" y="4314328"/>
            <a:ext cx="334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Karla" charset="0"/>
                <a:ea typeface="Karla" charset="0"/>
                <a:cs typeface="Karla" charset="0"/>
              </a:rPr>
              <a:t>noise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8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sz="2400" b="1" dirty="0" smtClean="0"/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b="1" dirty="0" smtClean="0">
                <a:solidFill>
                  <a:srgbClr val="0070C0"/>
                </a:solidFill>
              </a:rPr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Data </a:t>
            </a:r>
            <a:r>
              <a:rPr lang="en-US" sz="2200" dirty="0" smtClean="0"/>
              <a:t>Augmentation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Sparse </a:t>
            </a: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Representation</a:t>
            </a:r>
            <a:endParaRPr lang="en-US" sz="2200" dirty="0" smtClean="0"/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Bagging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Dropout</a:t>
            </a:r>
          </a:p>
          <a:p>
            <a:endParaRPr lang="en-US" sz="2000" dirty="0"/>
          </a:p>
          <a:p>
            <a:r>
              <a:rPr lang="en-US" b="1" dirty="0" smtClean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 smtClean="0"/>
              <a:t>Challenges </a:t>
            </a:r>
            <a:r>
              <a:rPr lang="en-US" sz="2200" dirty="0"/>
              <a:t>in 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1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sz="2400" b="1" dirty="0" smtClean="0"/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Data Augmentation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Bagging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Dropout</a:t>
            </a:r>
          </a:p>
          <a:p>
            <a:endParaRPr lang="en-US" sz="2000" dirty="0"/>
          </a:p>
          <a:p>
            <a:r>
              <a:rPr lang="en-US" b="1" dirty="0" smtClean="0">
                <a:solidFill>
                  <a:schemeClr val="accent1"/>
                </a:solidFill>
              </a:rPr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 smtClean="0"/>
              <a:t>Challenges </a:t>
            </a:r>
            <a:r>
              <a:rPr lang="en-US" sz="2200" dirty="0"/>
              <a:t>in 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5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Optimization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09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vs.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Goal of learning: </a:t>
            </a:r>
            <a:r>
              <a:rPr lang="en-US" sz="2400" dirty="0" smtClean="0">
                <a:solidFill>
                  <a:srgbClr val="0000FF"/>
                </a:solidFill>
              </a:rPr>
              <a:t>minimize generalization error</a:t>
            </a:r>
          </a:p>
          <a:p>
            <a:r>
              <a:rPr lang="en-US" sz="2400" dirty="0" smtClean="0"/>
              <a:t>In practice, </a:t>
            </a:r>
            <a:r>
              <a:rPr lang="en-US" sz="2400" dirty="0" smtClean="0">
                <a:solidFill>
                  <a:srgbClr val="0000FF"/>
                </a:solidFill>
              </a:rPr>
              <a:t>empirical risk minimization</a:t>
            </a:r>
            <a:r>
              <a:rPr lang="en-US" sz="2400" dirty="0" smtClean="0"/>
              <a:t>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7" name="Oval Callout 6"/>
          <p:cNvSpPr/>
          <p:nvPr/>
        </p:nvSpPr>
        <p:spPr>
          <a:xfrm>
            <a:off x="5302251" y="5429251"/>
            <a:ext cx="3921125" cy="968375"/>
          </a:xfrm>
          <a:prstGeom prst="wedgeEllipseCallout">
            <a:avLst>
              <a:gd name="adj1" fmla="val -37976"/>
              <a:gd name="adj2" fmla="val -7028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Quantity optimized different from the quantity we care about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647073" y="2476501"/>
          <a:ext cx="5001461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5" name="Equation" r:id="rId3" imgW="1854200" imgH="241300" progId="Equation.3">
                  <p:embed/>
                </p:oleObj>
              </mc:Choice>
              <mc:Fallback>
                <p:oleObj name="Equation" r:id="rId3" imgW="1854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47073" y="2476501"/>
                        <a:ext cx="5001461" cy="650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2553479"/>
              </p:ext>
            </p:extLst>
          </p:nvPr>
        </p:nvGraphicFramePr>
        <p:xfrm>
          <a:off x="3800475" y="4036128"/>
          <a:ext cx="4694238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6" name="Equation" r:id="rId5" imgW="1739900" imgH="457200" progId="Equation.3">
                  <p:embed/>
                </p:oleObj>
              </mc:Choice>
              <mc:Fallback>
                <p:oleObj name="Equation" r:id="rId5" imgW="17399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00475" y="4036128"/>
                        <a:ext cx="4694238" cy="1231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516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vs. Stochastic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4522" y="1162878"/>
            <a:ext cx="8229601" cy="4845050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400" dirty="0" smtClean="0"/>
              <a:t>Batch algorithms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dirty="0" smtClean="0"/>
              <a:t>Optimize empirical risk using </a:t>
            </a:r>
            <a:r>
              <a:rPr lang="en-US" sz="2200" dirty="0" smtClean="0">
                <a:solidFill>
                  <a:srgbClr val="0000FF"/>
                </a:solidFill>
              </a:rPr>
              <a:t>exact gradients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Stochastic algorithms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dirty="0" smtClean="0"/>
              <a:t>Estimates gradient from a </a:t>
            </a:r>
            <a:r>
              <a:rPr lang="en-US" sz="2200" dirty="0" smtClean="0">
                <a:solidFill>
                  <a:srgbClr val="0000FF"/>
                </a:solidFill>
              </a:rPr>
              <a:t>small random sample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2817744" y="4881355"/>
            <a:ext cx="7353300" cy="1619250"/>
          </a:xfrm>
          <a:prstGeom prst="wedgeRoundRectCallout">
            <a:avLst>
              <a:gd name="adj1" fmla="val -17564"/>
              <a:gd name="adj2" fmla="val -6923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ctr"/>
            <a:endParaRPr lang="en-US" sz="800" dirty="0">
              <a:solidFill>
                <a:srgbClr val="000000"/>
              </a:solidFill>
            </a:endParaRPr>
          </a:p>
          <a:p>
            <a:pPr lvl="1" algn="ctr"/>
            <a:r>
              <a:rPr lang="en-US" sz="2400" i="1" dirty="0">
                <a:solidFill>
                  <a:srgbClr val="0000FF"/>
                </a:solidFill>
              </a:rPr>
              <a:t>Large mini-batch</a:t>
            </a:r>
            <a:r>
              <a:rPr lang="en-US" sz="2400" dirty="0">
                <a:solidFill>
                  <a:srgbClr val="000000"/>
                </a:solidFill>
              </a:rPr>
              <a:t>: gradient computation expensive</a:t>
            </a:r>
          </a:p>
          <a:p>
            <a:pPr lvl="1" algn="ctr"/>
            <a:endParaRPr lang="en-US" sz="2000" dirty="0">
              <a:solidFill>
                <a:srgbClr val="000000"/>
              </a:solidFill>
            </a:endParaRPr>
          </a:p>
          <a:p>
            <a:pPr lvl="1" algn="ctr"/>
            <a:r>
              <a:rPr lang="en-US" sz="2400" i="1" dirty="0">
                <a:solidFill>
                  <a:srgbClr val="0000FF"/>
                </a:solidFill>
              </a:rPr>
              <a:t>Small mini-batch</a:t>
            </a:r>
            <a:r>
              <a:rPr lang="en-US" sz="2400" dirty="0">
                <a:solidFill>
                  <a:srgbClr val="000000"/>
                </a:solidFill>
              </a:rPr>
              <a:t>: greater variance in estimate, longer steps for convergence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8205292"/>
              </p:ext>
            </p:extLst>
          </p:nvPr>
        </p:nvGraphicFramePr>
        <p:xfrm>
          <a:off x="3137798" y="3737803"/>
          <a:ext cx="5549900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8" name="Equation" r:id="rId3" imgW="2057400" imgH="241300" progId="Equation.3">
                  <p:embed/>
                </p:oleObj>
              </mc:Choice>
              <mc:Fallback>
                <p:oleObj name="Equation" r:id="rId3" imgW="2057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37798" y="3737803"/>
                        <a:ext cx="5549900" cy="650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606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Critical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Points with </a:t>
            </a:r>
            <a:r>
              <a:rPr lang="en-US" sz="2400" dirty="0" smtClean="0">
                <a:solidFill>
                  <a:srgbClr val="0000FF"/>
                </a:solidFill>
              </a:rPr>
              <a:t>zero gradient </a:t>
            </a:r>
          </a:p>
          <a:p>
            <a:r>
              <a:rPr lang="en-US" sz="2400" dirty="0" smtClean="0">
                <a:solidFill>
                  <a:srgbClr val="000000"/>
                </a:solidFill>
              </a:rPr>
              <a:t>2</a:t>
            </a:r>
            <a:r>
              <a:rPr lang="en-US" sz="2400" baseline="30000" dirty="0" smtClean="0">
                <a:solidFill>
                  <a:srgbClr val="000000"/>
                </a:solidFill>
              </a:rPr>
              <a:t>nd</a:t>
            </a:r>
            <a:r>
              <a:rPr lang="en-US" sz="2400" dirty="0" smtClean="0">
                <a:solidFill>
                  <a:srgbClr val="000000"/>
                </a:solidFill>
              </a:rPr>
              <a:t>-derivate (Hessian) determines curvature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09172" y="6388557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294" y="2491504"/>
            <a:ext cx="8223250" cy="338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4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Stochastic 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Take small steps in direction of </a:t>
            </a:r>
            <a:r>
              <a:rPr lang="en-US" sz="2400" dirty="0">
                <a:solidFill>
                  <a:srgbClr val="0000FF"/>
                </a:solidFill>
              </a:rPr>
              <a:t>negative gradient</a:t>
            </a:r>
          </a:p>
          <a:p>
            <a:r>
              <a:rPr lang="en-US" sz="2400" dirty="0"/>
              <a:t>Sample </a:t>
            </a:r>
            <a:r>
              <a:rPr lang="en-US" sz="2400" i="1" dirty="0"/>
              <a:t>m</a:t>
            </a:r>
            <a:r>
              <a:rPr lang="en-US" sz="2400" dirty="0"/>
              <a:t> examples from training set and compute: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Update parameters: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0" name="Cloud Callout 9"/>
          <p:cNvSpPr/>
          <p:nvPr/>
        </p:nvSpPr>
        <p:spPr>
          <a:xfrm>
            <a:off x="6096000" y="4748771"/>
            <a:ext cx="4403970" cy="1526467"/>
          </a:xfrm>
          <a:prstGeom prst="cloudCallout">
            <a:avLst>
              <a:gd name="adj1" fmla="val -35770"/>
              <a:gd name="adj2" fmla="val -65242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In practice: </a:t>
            </a:r>
            <a:r>
              <a:rPr lang="en-US" sz="2000" dirty="0">
                <a:solidFill>
                  <a:srgbClr val="0000FF"/>
                </a:solidFill>
              </a:rPr>
              <a:t>shuffle</a:t>
            </a:r>
            <a:r>
              <a:rPr lang="en-US" sz="2000" dirty="0"/>
              <a:t> training set once and pass through multiple times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6833981"/>
              </p:ext>
            </p:extLst>
          </p:nvPr>
        </p:nvGraphicFramePr>
        <p:xfrm>
          <a:off x="3985148" y="2629595"/>
          <a:ext cx="4221703" cy="1104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91" name="Equation" r:id="rId4" imgW="1651000" imgH="431800" progId="Equation.3">
                  <p:embed/>
                </p:oleObj>
              </mc:Choice>
              <mc:Fallback>
                <p:oleObj name="Equation" r:id="rId4" imgW="16510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85148" y="2629595"/>
                        <a:ext cx="4221703" cy="11043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4803753"/>
              </p:ext>
            </p:extLst>
          </p:nvPr>
        </p:nvGraphicFramePr>
        <p:xfrm>
          <a:off x="5294923" y="3984355"/>
          <a:ext cx="1602154" cy="5139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92" name="Equation" r:id="rId6" imgW="673100" imgH="215900" progId="Equation.3">
                  <p:embed/>
                </p:oleObj>
              </mc:Choice>
              <mc:Fallback>
                <p:oleObj name="Equation" r:id="rId6" imgW="673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94923" y="3984355"/>
                        <a:ext cx="1602154" cy="5139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608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783" y="387110"/>
            <a:ext cx="10972800" cy="767276"/>
          </a:xfrm>
        </p:spPr>
        <p:txBody>
          <a:bodyPr/>
          <a:lstStyle/>
          <a:p>
            <a:r>
              <a:rPr lang="en-US" dirty="0" smtClean="0"/>
              <a:t>Stochastic Gradient Descent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33661" y="2861603"/>
            <a:ext cx="3528647" cy="1477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Oscillations because updates do not exploit curvature information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76562" y="5661893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2663" r="-12663" b="8408"/>
          <a:stretch/>
        </p:blipFill>
        <p:spPr>
          <a:xfrm>
            <a:off x="2895600" y="2361222"/>
            <a:ext cx="3980962" cy="3200400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4231438" y="2046931"/>
          <a:ext cx="7620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6" name="Equation" r:id="rId4" imgW="317500" imgH="203200" progId="Equation.3">
                  <p:embed/>
                </p:oleObj>
              </mc:Choice>
              <mc:Fallback>
                <p:oleObj name="Equation" r:id="rId4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31438" y="2046931"/>
                        <a:ext cx="76200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630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sz="2400" b="1" dirty="0" smtClean="0"/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Data Augmentation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Bagging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Dropout</a:t>
            </a:r>
          </a:p>
          <a:p>
            <a:endParaRPr lang="en-US" sz="2000" dirty="0"/>
          </a:p>
          <a:p>
            <a:r>
              <a:rPr lang="en-US" b="1" dirty="0" smtClean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b="1" dirty="0" smtClean="0">
                <a:solidFill>
                  <a:schemeClr val="accent1"/>
                </a:solidFill>
              </a:rPr>
              <a:t>Challenges </a:t>
            </a:r>
            <a:r>
              <a:rPr lang="en-US" sz="2200" b="1" dirty="0">
                <a:solidFill>
                  <a:schemeClr val="accent1"/>
                </a:solidFill>
              </a:rPr>
              <a:t>in 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8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Minima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479" b="-479"/>
          <a:stretch/>
        </p:blipFill>
        <p:spPr>
          <a:xfrm>
            <a:off x="1524000" y="1536192"/>
            <a:ext cx="9144000" cy="465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Minima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Old view: local minima is major problem in neural network training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Recent view: 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dirty="0" smtClean="0"/>
              <a:t>For sufficiently large neural networks, </a:t>
            </a:r>
            <a:r>
              <a:rPr lang="en-US" sz="2200" dirty="0" smtClean="0">
                <a:solidFill>
                  <a:srgbClr val="0000FF"/>
                </a:solidFill>
              </a:rPr>
              <a:t>most local minima incur low cost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dirty="0" smtClean="0"/>
              <a:t>Not important to find true global minimum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0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835" y="2661724"/>
            <a:ext cx="10972800" cy="767276"/>
          </a:xfrm>
        </p:spPr>
        <p:txBody>
          <a:bodyPr/>
          <a:lstStyle/>
          <a:p>
            <a:r>
              <a:rPr lang="en-US" sz="3200" dirty="0" smtClean="0"/>
              <a:t>Regularization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00790" y="3922088"/>
            <a:ext cx="10790419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182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Regularization is any modification we make to a learning algorithm that is intended to </a:t>
            </a:r>
            <a:r>
              <a:rPr lang="en-US" sz="2400" b="1" dirty="0" smtClean="0">
                <a:solidFill>
                  <a:schemeClr val="accent1"/>
                </a:solidFill>
              </a:rPr>
              <a:t>reduce its generalization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error but not its training error.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4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1063"/>
          <a:stretch/>
        </p:blipFill>
        <p:spPr>
          <a:xfrm>
            <a:off x="2138449" y="2002926"/>
            <a:ext cx="2929539" cy="37571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Saddle Points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5451232" y="2403231"/>
            <a:ext cx="4915877" cy="3722932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Recent studies indicate that in high dim, saddle points are more likely than local min</a:t>
            </a:r>
          </a:p>
          <a:p>
            <a:r>
              <a:rPr lang="en-US" sz="2400" dirty="0"/>
              <a:t>Gradient can be very small near saddle points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23998" y="2191238"/>
            <a:ext cx="1693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Both local min and max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720449" y="2824138"/>
            <a:ext cx="192404" cy="76975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61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Saddle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3791" y="1196451"/>
            <a:ext cx="8229600" cy="4923439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SGD is seen to escape saddle points</a:t>
            </a:r>
          </a:p>
          <a:p>
            <a:pPr lvl="1"/>
            <a:r>
              <a:rPr lang="en-US" sz="2400" dirty="0" smtClean="0"/>
              <a:t>Moves down-hill, uses noisy gradients</a:t>
            </a:r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r>
              <a:rPr lang="en-US" sz="2400" dirty="0" smtClean="0">
                <a:solidFill>
                  <a:srgbClr val="0000FF"/>
                </a:solidFill>
              </a:rPr>
              <a:t>Second-order methods get stuck</a:t>
            </a:r>
          </a:p>
          <a:p>
            <a:pPr lvl="1"/>
            <a:r>
              <a:rPr lang="en-US" sz="2400" dirty="0" smtClean="0"/>
              <a:t>solves for a point with zero gradient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598" y="2276489"/>
            <a:ext cx="4925700" cy="281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Poor Conditioning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Poorly conditioned Hessian matrix</a:t>
            </a:r>
          </a:p>
          <a:p>
            <a:pPr lvl="1"/>
            <a:r>
              <a:rPr lang="en-US" sz="2400" dirty="0" smtClean="0">
                <a:solidFill>
                  <a:srgbClr val="0000FF"/>
                </a:solidFill>
              </a:rPr>
              <a:t>High curvature</a:t>
            </a:r>
            <a:r>
              <a:rPr lang="en-US" sz="2400" dirty="0" smtClean="0"/>
              <a:t>: small steps leads to huge increase </a:t>
            </a:r>
          </a:p>
          <a:p>
            <a:r>
              <a:rPr lang="en-US" sz="2400" dirty="0" smtClean="0"/>
              <a:t>Learning is slow despite strong gradients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383692" y="3975293"/>
            <a:ext cx="2090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Oscillations slow down progress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635" y="2770853"/>
            <a:ext cx="4245074" cy="356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3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Critical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Some cost functions do not have critical points. In particular classification.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00" y="2572763"/>
            <a:ext cx="40894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8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Critical Points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55643" y="1598140"/>
            <a:ext cx="9680713" cy="4525963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Gradient norm increases, but validation </a:t>
            </a:r>
            <a:r>
              <a:rPr lang="en-US" sz="2800" dirty="0" smtClean="0"/>
              <a:t>error decreases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4362904" y="5924048"/>
            <a:ext cx="4162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Convolution Nets for Object Detection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059" y="2312673"/>
            <a:ext cx="7603767" cy="361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9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Exploding and Vanishing Gradients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298700" y="4879976"/>
            <a:ext cx="1797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Linear activation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deeplearning.ai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075" y="1425409"/>
            <a:ext cx="8020878" cy="2695575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4370389" y="4397844"/>
          <a:ext cx="4605337" cy="172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90" name="Equation" r:id="rId4" imgW="2235200" imgH="838200" progId="Equation.3">
                  <p:embed/>
                </p:oleObj>
              </mc:Choice>
              <mc:Fallback>
                <p:oleObj name="Equation" r:id="rId4" imgW="2235200" imgH="838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70389" y="4397844"/>
                        <a:ext cx="4605337" cy="1728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940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Exploding and Vanishing Gradients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876800"/>
          </a:xfrm>
        </p:spPr>
        <p:txBody>
          <a:bodyPr/>
          <a:lstStyle/>
          <a:p>
            <a:endParaRPr lang="en-US" sz="4400" dirty="0"/>
          </a:p>
          <a:p>
            <a:endParaRPr lang="en-US" dirty="0" smtClean="0"/>
          </a:p>
          <a:p>
            <a:endParaRPr lang="en-US" sz="3600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46</a:t>
            </a:fld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1947863" y="2864101"/>
          <a:ext cx="8450262" cy="1255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12" name="Equation" r:id="rId3" imgW="4102100" imgH="609600" progId="Equation.3">
                  <p:embed/>
                </p:oleObj>
              </mc:Choice>
              <mc:Fallback>
                <p:oleObj name="Equation" r:id="rId3" imgW="4102100" imgH="60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47863" y="2864101"/>
                        <a:ext cx="8450262" cy="1255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2055721" y="1417638"/>
          <a:ext cx="3619936" cy="1157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13" name="Equation" r:id="rId5" imgW="1549400" imgH="495300" progId="Equation.3">
                  <p:embed/>
                </p:oleObj>
              </mc:Choice>
              <mc:Fallback>
                <p:oleObj name="Equation" r:id="rId5" imgW="15494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55721" y="1417638"/>
                        <a:ext cx="3619936" cy="11574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3727450" y="4645736"/>
          <a:ext cx="4565650" cy="198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14" name="Equation" r:id="rId7" imgW="1955800" imgH="850900" progId="Equation.3">
                  <p:embed/>
                </p:oleObj>
              </mc:Choice>
              <mc:Fallback>
                <p:oleObj name="Equation" r:id="rId7" imgW="1955800" imgH="850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27450" y="4645736"/>
                        <a:ext cx="4565650" cy="198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2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Exploding and Vanishing Gradients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23080" y="3608710"/>
            <a:ext cx="1923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Explodes!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23080" y="5223887"/>
            <a:ext cx="1923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Vanishes!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9325684"/>
              </p:ext>
            </p:extLst>
          </p:nvPr>
        </p:nvGraphicFramePr>
        <p:xfrm>
          <a:off x="2472143" y="1032992"/>
          <a:ext cx="4979987" cy="5151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38" name="Equation" r:id="rId3" imgW="2133600" imgH="2209800" progId="Equation.3">
                  <p:embed/>
                </p:oleObj>
              </mc:Choice>
              <mc:Fallback>
                <p:oleObj name="Equation" r:id="rId3" imgW="2133600" imgH="2209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72143" y="1032992"/>
                        <a:ext cx="4979987" cy="5151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496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Exploding and Vanishing Gradients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9436" y="1234939"/>
            <a:ext cx="8229600" cy="4846464"/>
          </a:xfrm>
        </p:spPr>
        <p:txBody>
          <a:bodyPr/>
          <a:lstStyle/>
          <a:p>
            <a:r>
              <a:rPr lang="en-US" sz="2400" dirty="0" smtClean="0"/>
              <a:t>Exploding gradients lead to cliffs</a:t>
            </a:r>
          </a:p>
          <a:p>
            <a:r>
              <a:rPr lang="en-US" sz="2400" dirty="0" smtClean="0"/>
              <a:t>Can be mitigated using </a:t>
            </a:r>
            <a:r>
              <a:rPr lang="en-US" sz="2400" dirty="0" smtClean="0">
                <a:solidFill>
                  <a:srgbClr val="0000FF"/>
                </a:solidFill>
              </a:rPr>
              <a:t>gradient clipping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518" y="3032126"/>
            <a:ext cx="6123518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3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sz="2400" b="1" dirty="0" smtClean="0"/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Data Augmentation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Bagging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Dropout</a:t>
            </a:r>
          </a:p>
          <a:p>
            <a:endParaRPr lang="en-US" sz="2000" dirty="0"/>
          </a:p>
          <a:p>
            <a:r>
              <a:rPr lang="en-US" b="1" dirty="0" smtClean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Optimization</a:t>
            </a:r>
          </a:p>
          <a:p>
            <a:pPr lvl="1">
              <a:buFont typeface="Arial" charset="0"/>
              <a:buChar char="•"/>
            </a:pPr>
            <a:r>
              <a:rPr lang="en-US" sz="2200" b="1" dirty="0">
                <a:solidFill>
                  <a:schemeClr val="accent1"/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Overfitting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673454"/>
            <a:ext cx="5486400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9292" y="1244184"/>
            <a:ext cx="11493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Fitting a deep neural network with 5 layers 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and 100 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neurons per layer can lead to a very good prediction on the training set but poor prediction on validations set.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27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33443" y="1222551"/>
            <a:ext cx="8229600" cy="4767609"/>
          </a:xfrm>
        </p:spPr>
        <p:txBody>
          <a:bodyPr>
            <a:noAutofit/>
          </a:bodyPr>
          <a:lstStyle/>
          <a:p>
            <a:r>
              <a:rPr lang="en-US" sz="2400" dirty="0" smtClean="0"/>
              <a:t>SGD is slow when there is </a:t>
            </a:r>
            <a:r>
              <a:rPr lang="en-US" sz="2400" dirty="0" smtClean="0">
                <a:solidFill>
                  <a:srgbClr val="0000FF"/>
                </a:solidFill>
              </a:rPr>
              <a:t>high curvature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 smtClean="0"/>
              <a:t>Average gradient presents faster path to opt:</a:t>
            </a:r>
          </a:p>
          <a:p>
            <a:pPr lvl="1"/>
            <a:r>
              <a:rPr lang="en-US" sz="2400" dirty="0" smtClean="0"/>
              <a:t>vertical components cancel out</a:t>
            </a:r>
            <a:endParaRPr lang="en-US" sz="2400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2745762" y="2311414"/>
            <a:ext cx="6953805" cy="2719194"/>
            <a:chOff x="1663090" y="1797052"/>
            <a:chExt cx="5794853" cy="2265995"/>
          </a:xfrm>
        </p:grpSpPr>
        <p:sp>
          <p:nvSpPr>
            <p:cNvPr id="12" name="Oval 11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9" name="Straight Arrow Connector 18"/>
          <p:cNvCxnSpPr/>
          <p:nvPr/>
        </p:nvCxnSpPr>
        <p:spPr>
          <a:xfrm flipV="1">
            <a:off x="3813830" y="2795284"/>
            <a:ext cx="1034413" cy="149447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6174204" y="3597944"/>
            <a:ext cx="149404" cy="14630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848243" y="2795284"/>
            <a:ext cx="597617" cy="149447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5445859" y="2795283"/>
            <a:ext cx="298808" cy="149447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rot="240000">
            <a:off x="5730241" y="2795284"/>
            <a:ext cx="168079" cy="134359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870338" y="3069604"/>
            <a:ext cx="154462" cy="107350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21480000">
            <a:off x="6033582" y="3069604"/>
            <a:ext cx="9894" cy="93344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813830" y="3669552"/>
            <a:ext cx="2472427" cy="0"/>
          </a:xfrm>
          <a:prstGeom prst="straightConnector1">
            <a:avLst/>
          </a:prstGeom>
          <a:ln>
            <a:solidFill>
              <a:srgbClr val="FF6600"/>
            </a:solidFill>
            <a:prstDash val="sys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9105747" y="2265363"/>
          <a:ext cx="7620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62" name="Equation" r:id="rId4" imgW="317500" imgH="203200" progId="Equation.3">
                  <p:embed/>
                </p:oleObj>
              </mc:Choice>
              <mc:Fallback>
                <p:oleObj name="Equation" r:id="rId4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05747" y="2265363"/>
                        <a:ext cx="76200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50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9235" y="1074737"/>
            <a:ext cx="8432346" cy="4708525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Uses </a:t>
            </a:r>
            <a:r>
              <a:rPr lang="en-US" sz="2400" dirty="0" smtClean="0">
                <a:solidFill>
                  <a:srgbClr val="0000FF"/>
                </a:solidFill>
              </a:rPr>
              <a:t>past gradients </a:t>
            </a:r>
            <a:r>
              <a:rPr lang="en-US" sz="2400" dirty="0" smtClean="0"/>
              <a:t>for update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Maintains a new quantity: ‘</a:t>
            </a:r>
            <a:r>
              <a:rPr lang="en-US" sz="2400" dirty="0" smtClean="0">
                <a:solidFill>
                  <a:srgbClr val="0000FF"/>
                </a:solidFill>
              </a:rPr>
              <a:t>velocity</a:t>
            </a:r>
            <a:r>
              <a:rPr lang="en-US" sz="2400" dirty="0" smtClean="0"/>
              <a:t>’</a:t>
            </a:r>
          </a:p>
          <a:p>
            <a:pPr>
              <a:spcAft>
                <a:spcPts val="1200"/>
              </a:spcAft>
            </a:pPr>
            <a:r>
              <a:rPr lang="en-US" sz="2400" i="1" dirty="0" smtClean="0"/>
              <a:t>Exponentially decaying average</a:t>
            </a:r>
            <a:r>
              <a:rPr lang="en-US" sz="2400" dirty="0" smtClean="0"/>
              <a:t> of gradients:</a:t>
            </a:r>
          </a:p>
          <a:p>
            <a:pPr marL="457200" lvl="1" indent="0">
              <a:spcAft>
                <a:spcPts val="1200"/>
              </a:spcAft>
              <a:buNone/>
            </a:pPr>
            <a:endParaRPr lang="en-US" sz="1800" dirty="0" smtClean="0"/>
          </a:p>
        </p:txBody>
      </p:sp>
      <p:grpSp>
        <p:nvGrpSpPr>
          <p:cNvPr id="10" name="Group 9"/>
          <p:cNvGrpSpPr/>
          <p:nvPr/>
        </p:nvGrpSpPr>
        <p:grpSpPr>
          <a:xfrm>
            <a:off x="5916812" y="5210551"/>
            <a:ext cx="3681047" cy="719477"/>
            <a:chOff x="4392811" y="4470400"/>
            <a:chExt cx="3681047" cy="719477"/>
          </a:xfrm>
        </p:grpSpPr>
        <p:sp>
          <p:nvSpPr>
            <p:cNvPr id="8" name="Rounded Rectangular Callout 7"/>
            <p:cNvSpPr/>
            <p:nvPr/>
          </p:nvSpPr>
          <p:spPr>
            <a:xfrm>
              <a:off x="4392811" y="4470400"/>
              <a:ext cx="3681047" cy="719477"/>
            </a:xfrm>
            <a:prstGeom prst="wedgeRoundRectCallout">
              <a:avLst>
                <a:gd name="adj1" fmla="val -71958"/>
                <a:gd name="adj2" fmla="val -121826"/>
                <a:gd name="adj3" fmla="val 16667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Times"/>
                  <a:cs typeface="Times"/>
                </a:rPr>
                <a:t>                </a:t>
              </a:r>
              <a:r>
                <a:rPr lang="en-US" sz="2000" dirty="0"/>
                <a:t>controls how quickly effect of past gradients decay</a:t>
              </a:r>
            </a:p>
          </p:txBody>
        </p:sp>
        <p:graphicFrame>
          <p:nvGraphicFramePr>
            <p:cNvPr id="9" name="Object 8"/>
            <p:cNvGraphicFramePr>
              <a:graphicFrameLocks noChangeAspect="1"/>
            </p:cNvGraphicFramePr>
            <p:nvPr>
              <p:extLst/>
            </p:nvPr>
          </p:nvGraphicFramePr>
          <p:xfrm>
            <a:off x="4630385" y="4529998"/>
            <a:ext cx="1004414" cy="3419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735" name="Equation" r:id="rId3" imgW="596900" imgH="203200" progId="Equation.3">
                    <p:embed/>
                  </p:oleObj>
                </mc:Choice>
                <mc:Fallback>
                  <p:oleObj name="Equation" r:id="rId3" imgW="5969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630385" y="4529998"/>
                          <a:ext cx="1004414" cy="3419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" name="TextBox 10"/>
          <p:cNvSpPr txBox="1"/>
          <p:nvPr/>
        </p:nvSpPr>
        <p:spPr>
          <a:xfrm>
            <a:off x="6949330" y="3377385"/>
            <a:ext cx="3220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Current gradient update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7158800" y="3762279"/>
            <a:ext cx="51995" cy="50492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51</a:t>
            </a:fld>
            <a:endParaRPr lang="en-US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3484564" y="4082257"/>
          <a:ext cx="4287837" cy="80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36" name="Equation" r:id="rId5" imgW="1079500" imgH="203200" progId="Equation.3">
                  <p:embed/>
                </p:oleObj>
              </mc:Choice>
              <mc:Fallback>
                <p:oleObj name="Equation" r:id="rId5" imgW="1079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84564" y="4082257"/>
                        <a:ext cx="4287837" cy="808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893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Compute gradient estimate: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Update velocity:</a:t>
            </a:r>
          </a:p>
          <a:p>
            <a:endParaRPr lang="en-US" sz="2400" dirty="0"/>
          </a:p>
          <a:p>
            <a:r>
              <a:rPr lang="en-US" sz="2400" dirty="0" smtClean="0"/>
              <a:t>Update parameters:</a:t>
            </a:r>
            <a:endParaRPr lang="en-US" sz="2400" dirty="0">
              <a:latin typeface="Times"/>
              <a:cs typeface="Time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52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898159"/>
              </p:ext>
            </p:extLst>
          </p:nvPr>
        </p:nvGraphicFramePr>
        <p:xfrm>
          <a:off x="4206185" y="1587431"/>
          <a:ext cx="4383088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08" name="Equation" r:id="rId3" imgW="1714500" imgH="431800" progId="Equation.3">
                  <p:embed/>
                </p:oleObj>
              </mc:Choice>
              <mc:Fallback>
                <p:oleObj name="Equation" r:id="rId3" imgW="1714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06185" y="1587431"/>
                        <a:ext cx="4383088" cy="110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3191588"/>
              </p:ext>
            </p:extLst>
          </p:nvPr>
        </p:nvGraphicFramePr>
        <p:xfrm>
          <a:off x="5257006" y="3343220"/>
          <a:ext cx="1677987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09" name="Equation" r:id="rId5" imgW="698500" imgH="165100" progId="Equation.3">
                  <p:embed/>
                </p:oleObj>
              </mc:Choice>
              <mc:Fallback>
                <p:oleObj name="Equation" r:id="rId5" imgW="6985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57006" y="3343220"/>
                        <a:ext cx="1677987" cy="39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6602520"/>
              </p:ext>
            </p:extLst>
          </p:nvPr>
        </p:nvGraphicFramePr>
        <p:xfrm>
          <a:off x="5340488" y="4411625"/>
          <a:ext cx="1312862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10" name="Equation" r:id="rId7" imgW="546100" imgH="177800" progId="Equation.3">
                  <p:embed/>
                </p:oleObj>
              </mc:Choice>
              <mc:Fallback>
                <p:oleObj name="Equation" r:id="rId7" imgW="5461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40488" y="4411625"/>
                        <a:ext cx="1312862" cy="427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547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708768" y="1992923"/>
            <a:ext cx="1100992" cy="3907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981200" y="1602154"/>
            <a:ext cx="28643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Damped oscillations:</a:t>
            </a:r>
          </a:p>
          <a:p>
            <a:r>
              <a:rPr lang="en-US" sz="2400" dirty="0"/>
              <a:t>gradients in opposite directions get cancelled out</a:t>
            </a:r>
          </a:p>
          <a:p>
            <a:endParaRPr lang="en-US" sz="24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981830" y="1173163"/>
          <a:ext cx="7620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4" name="Equation" r:id="rId3" imgW="317500" imgH="203200" progId="Equation.3">
                  <p:embed/>
                </p:oleObj>
              </mc:Choice>
              <mc:Fallback>
                <p:oleObj name="Equation" r:id="rId3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81830" y="1173163"/>
                        <a:ext cx="76200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53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9230" y="1602154"/>
            <a:ext cx="50546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2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Nesterov</a:t>
            </a:r>
            <a:r>
              <a:rPr lang="en-US" dirty="0" smtClean="0"/>
              <a:t> Momentum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Apply an </a:t>
            </a:r>
            <a:r>
              <a:rPr lang="en-US" sz="2400" dirty="0" smtClean="0">
                <a:solidFill>
                  <a:srgbClr val="0000FF"/>
                </a:solidFill>
              </a:rPr>
              <a:t>interim</a:t>
            </a:r>
            <a:r>
              <a:rPr lang="en-US" sz="2400" dirty="0" smtClean="0"/>
              <a:t> update:</a:t>
            </a:r>
          </a:p>
          <a:p>
            <a:endParaRPr lang="en-US" sz="2400" dirty="0"/>
          </a:p>
          <a:p>
            <a:r>
              <a:rPr lang="en-US" sz="2400" dirty="0" smtClean="0"/>
              <a:t>Perform a correction based on gradient at the interim point:</a:t>
            </a:r>
          </a:p>
          <a:p>
            <a:endParaRPr lang="en-US" sz="2400" dirty="0"/>
          </a:p>
        </p:txBody>
      </p:sp>
      <p:sp>
        <p:nvSpPr>
          <p:cNvPr id="9" name="Cloud Callout 8"/>
          <p:cNvSpPr/>
          <p:nvPr/>
        </p:nvSpPr>
        <p:spPr>
          <a:xfrm>
            <a:off x="7463693" y="4880439"/>
            <a:ext cx="4278923" cy="1445846"/>
          </a:xfrm>
          <a:prstGeom prst="cloudCallout">
            <a:avLst>
              <a:gd name="adj1" fmla="val -62143"/>
              <a:gd name="adj2" fmla="val -30743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Momentum based on look-ahead slope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54</a:t>
            </a:fld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7957790"/>
              </p:ext>
            </p:extLst>
          </p:nvPr>
        </p:nvGraphicFramePr>
        <p:xfrm>
          <a:off x="4051990" y="2979771"/>
          <a:ext cx="4414838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05" name="Equation" r:id="rId3" imgW="1727200" imgH="431800" progId="Equation.3">
                  <p:embed/>
                </p:oleObj>
              </mc:Choice>
              <mc:Fallback>
                <p:oleObj name="Equation" r:id="rId3" imgW="1727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51990" y="2979771"/>
                        <a:ext cx="4414838" cy="110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5568994"/>
              </p:ext>
            </p:extLst>
          </p:nvPr>
        </p:nvGraphicFramePr>
        <p:xfrm>
          <a:off x="5019921" y="4338856"/>
          <a:ext cx="1677987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06" name="Equation" r:id="rId5" imgW="698500" imgH="165100" progId="Equation.3">
                  <p:embed/>
                </p:oleObj>
              </mc:Choice>
              <mc:Fallback>
                <p:oleObj name="Equation" r:id="rId5" imgW="6985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19921" y="4338856"/>
                        <a:ext cx="1677987" cy="39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1689624"/>
              </p:ext>
            </p:extLst>
          </p:nvPr>
        </p:nvGraphicFramePr>
        <p:xfrm>
          <a:off x="5217566" y="5090914"/>
          <a:ext cx="1312862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07" name="Equation" r:id="rId7" imgW="546100" imgH="177800" progId="Equation.3">
                  <p:embed/>
                </p:oleObj>
              </mc:Choice>
              <mc:Fallback>
                <p:oleObj name="Equation" r:id="rId7" imgW="5461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17566" y="5090914"/>
                        <a:ext cx="1312862" cy="427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2987980"/>
              </p:ext>
            </p:extLst>
          </p:nvPr>
        </p:nvGraphicFramePr>
        <p:xfrm>
          <a:off x="5187403" y="1535893"/>
          <a:ext cx="134302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08" name="Equation" r:id="rId9" imgW="558800" imgH="203200" progId="Equation.3">
                  <p:embed/>
                </p:oleObj>
              </mc:Choice>
              <mc:Fallback>
                <p:oleObj name="Equation" r:id="rId9" imgW="558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187403" y="1535893"/>
                        <a:ext cx="1343025" cy="487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43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sz="2400" b="1" dirty="0" smtClean="0"/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Data Augmentation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Bagging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Dropout</a:t>
            </a:r>
          </a:p>
          <a:p>
            <a:endParaRPr lang="en-US" sz="2000" dirty="0"/>
          </a:p>
          <a:p>
            <a:r>
              <a:rPr lang="en-US" b="1" dirty="0" smtClean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b="1" dirty="0">
                <a:solidFill>
                  <a:schemeClr val="accent1"/>
                </a:solidFill>
              </a:rPr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51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Learning Rates</a:t>
            </a:r>
            <a:endParaRPr lang="en-US" dirty="0"/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1981200" y="5039221"/>
            <a:ext cx="8229600" cy="1323977"/>
          </a:xfrm>
        </p:spPr>
        <p:txBody>
          <a:bodyPr>
            <a:noAutofit/>
          </a:bodyPr>
          <a:lstStyle/>
          <a:p>
            <a:r>
              <a:rPr lang="en-US" sz="2600" dirty="0"/>
              <a:t>Oscillations along vertical direction</a:t>
            </a:r>
          </a:p>
          <a:p>
            <a:pPr lvl="1"/>
            <a:r>
              <a:rPr lang="en-US" sz="2400" dirty="0"/>
              <a:t>Learning must be slower along parameter 2</a:t>
            </a:r>
          </a:p>
          <a:p>
            <a:r>
              <a:rPr lang="en-US" sz="2600" dirty="0"/>
              <a:t>Use a different learning rate for each parameter?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2289738" y="4497641"/>
            <a:ext cx="7921062" cy="7616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2289740" y="1561363"/>
            <a:ext cx="0" cy="2936278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Object 46"/>
          <p:cNvGraphicFramePr>
            <a:graphicFrameLocks noChangeAspect="1"/>
          </p:cNvGraphicFramePr>
          <p:nvPr>
            <p:extLst/>
          </p:nvPr>
        </p:nvGraphicFramePr>
        <p:xfrm>
          <a:off x="9528176" y="4591051"/>
          <a:ext cx="341313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80" name="Equation" r:id="rId3" imgW="152400" imgH="203200" progId="Equation.3">
                  <p:embed/>
                </p:oleObj>
              </mc:Choice>
              <mc:Fallback>
                <p:oleObj name="Equation" r:id="rId3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528176" y="4591051"/>
                        <a:ext cx="341313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/>
          </p:nvPr>
        </p:nvGraphicFramePr>
        <p:xfrm>
          <a:off x="1795464" y="1684338"/>
          <a:ext cx="371475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81" name="Equation" r:id="rId5" imgW="165100" imgH="203200" progId="Equation.3">
                  <p:embed/>
                </p:oleObj>
              </mc:Choice>
              <mc:Fallback>
                <p:oleObj name="Equation" r:id="rId5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5464" y="1684338"/>
                        <a:ext cx="371475" cy="455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" name="Group 28"/>
          <p:cNvGrpSpPr>
            <a:grpSpLocks noChangeAspect="1"/>
          </p:cNvGrpSpPr>
          <p:nvPr/>
        </p:nvGrpSpPr>
        <p:grpSpPr>
          <a:xfrm>
            <a:off x="2763925" y="1561363"/>
            <a:ext cx="6953805" cy="2719194"/>
            <a:chOff x="1663090" y="1797052"/>
            <a:chExt cx="5794853" cy="2265995"/>
          </a:xfrm>
        </p:grpSpPr>
        <p:sp>
          <p:nvSpPr>
            <p:cNvPr id="30" name="Oval 29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5" name="Straight Arrow Connector 34"/>
          <p:cNvCxnSpPr/>
          <p:nvPr/>
        </p:nvCxnSpPr>
        <p:spPr>
          <a:xfrm flipV="1">
            <a:off x="3831993" y="2045233"/>
            <a:ext cx="1034413" cy="149447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6192367" y="2847893"/>
            <a:ext cx="149404" cy="14630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4866406" y="2045233"/>
            <a:ext cx="597617" cy="149447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464022" y="2045232"/>
            <a:ext cx="298808" cy="149447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240000">
            <a:off x="5748404" y="2045233"/>
            <a:ext cx="168079" cy="134359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888501" y="2319553"/>
            <a:ext cx="154462" cy="107350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21480000">
            <a:off x="6051745" y="2319553"/>
            <a:ext cx="9894" cy="93344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701746" y="4795937"/>
            <a:ext cx="950471" cy="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1948631" y="2703991"/>
            <a:ext cx="15876" cy="1433484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20236250">
            <a:off x="1251541" y="2259290"/>
            <a:ext cx="139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Slow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 rot="20151943">
            <a:off x="6341771" y="4583323"/>
            <a:ext cx="139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Fast</a:t>
            </a:r>
            <a:endParaRPr lang="en-US" dirty="0"/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/>
          </p:nvPr>
        </p:nvGraphicFramePr>
        <p:xfrm>
          <a:off x="8981830" y="1173163"/>
          <a:ext cx="7620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82" name="Equation" r:id="rId6" imgW="317500" imgH="203200" progId="Equation.3">
                  <p:embed/>
                </p:oleObj>
              </mc:Choice>
              <mc:Fallback>
                <p:oleObj name="Equation" r:id="rId6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81830" y="1173163"/>
                        <a:ext cx="76200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0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AdaGrad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218" y="1166018"/>
            <a:ext cx="8229601" cy="4525963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Accumulate squared gradients: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Update each parameter: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Greater progress along gently sloped directions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7381160" y="3104261"/>
            <a:ext cx="1301902" cy="4738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792819" y="2319431"/>
            <a:ext cx="23758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Inversely proportional to cumulative squared gradient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57</a:t>
            </a:fld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9378743"/>
              </p:ext>
            </p:extLst>
          </p:nvPr>
        </p:nvGraphicFramePr>
        <p:xfrm>
          <a:off x="5086971" y="1665381"/>
          <a:ext cx="1657350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55" name="Equation" r:id="rId3" imgW="609600" imgH="241300" progId="Equation.3">
                  <p:embed/>
                </p:oleObj>
              </mc:Choice>
              <mc:Fallback>
                <p:oleObj name="Equation" r:id="rId3" imgW="609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86971" y="1665381"/>
                        <a:ext cx="1657350" cy="65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4945747"/>
              </p:ext>
            </p:extLst>
          </p:nvPr>
        </p:nvGraphicFramePr>
        <p:xfrm>
          <a:off x="4557840" y="2831120"/>
          <a:ext cx="2823320" cy="1195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56" name="Equation" r:id="rId5" imgW="1079500" imgH="457200" progId="Equation.3">
                  <p:embed/>
                </p:oleObj>
              </mc:Choice>
              <mc:Fallback>
                <p:oleObj name="Equation" r:id="rId5" imgW="1079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57840" y="2831120"/>
                        <a:ext cx="2823320" cy="11957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507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RMSProp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60"/>
            <a:ext cx="10722481" cy="2111143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For non-convex problems, </a:t>
            </a:r>
            <a:r>
              <a:rPr lang="en-US" sz="2400" dirty="0" err="1" smtClean="0"/>
              <a:t>AdaGrad</a:t>
            </a:r>
            <a:r>
              <a:rPr lang="en-US" sz="2400" dirty="0" smtClean="0"/>
              <a:t> can prematurely decrease learning rate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Use </a:t>
            </a:r>
            <a:r>
              <a:rPr lang="en-US" sz="2400" dirty="0" smtClean="0">
                <a:solidFill>
                  <a:srgbClr val="0000FF"/>
                </a:solidFill>
              </a:rPr>
              <a:t>exponentially weighted average </a:t>
            </a:r>
            <a:r>
              <a:rPr lang="en-US" sz="2400" dirty="0" smtClean="0"/>
              <a:t>for gradient accumulation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58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07775"/>
              </p:ext>
            </p:extLst>
          </p:nvPr>
        </p:nvGraphicFramePr>
        <p:xfrm>
          <a:off x="4630737" y="2771775"/>
          <a:ext cx="2930525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79" name="Equation" r:id="rId3" imgW="1079500" imgH="241300" progId="Equation.3">
                  <p:embed/>
                </p:oleObj>
              </mc:Choice>
              <mc:Fallback>
                <p:oleObj name="Equation" r:id="rId3" imgW="1079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30737" y="2771775"/>
                        <a:ext cx="2930525" cy="657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4228010"/>
              </p:ext>
            </p:extLst>
          </p:nvPr>
        </p:nvGraphicFramePr>
        <p:xfrm>
          <a:off x="4782994" y="3827256"/>
          <a:ext cx="2823320" cy="1195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80" name="Equation" r:id="rId5" imgW="1079500" imgH="457200" progId="Equation.3">
                  <p:embed/>
                </p:oleObj>
              </mc:Choice>
              <mc:Fallback>
                <p:oleObj name="Equation" r:id="rId5" imgW="1079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82994" y="3827256"/>
                        <a:ext cx="2823320" cy="11957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876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400" dirty="0" err="1" smtClean="0">
                <a:solidFill>
                  <a:srgbClr val="0000FF"/>
                </a:solidFill>
              </a:rPr>
              <a:t>RMSProp</a:t>
            </a:r>
            <a:r>
              <a:rPr lang="en-US" sz="2400" dirty="0" smtClean="0">
                <a:solidFill>
                  <a:srgbClr val="0000FF"/>
                </a:solidFill>
              </a:rPr>
              <a:t> + Momentum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Estimate first moment:</a:t>
            </a:r>
          </a:p>
          <a:p>
            <a:pPr marL="571500" indent="-571500">
              <a:buFont typeface="Arial" charset="0"/>
              <a:buChar char="•"/>
            </a:pPr>
            <a:endParaRPr lang="en-US" sz="4400" dirty="0">
              <a:solidFill>
                <a:srgbClr val="00000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Estimate second moment:</a:t>
            </a:r>
          </a:p>
          <a:p>
            <a:pPr marL="685800" indent="-685800">
              <a:buFont typeface="Arial" charset="0"/>
              <a:buChar char="•"/>
            </a:pPr>
            <a:endParaRPr lang="en-US" sz="4800" dirty="0">
              <a:solidFill>
                <a:srgbClr val="00000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Update parameters: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7" name="Cloud Callout 6"/>
          <p:cNvSpPr/>
          <p:nvPr/>
        </p:nvSpPr>
        <p:spPr>
          <a:xfrm>
            <a:off x="8324781" y="1722441"/>
            <a:ext cx="3230074" cy="1391261"/>
          </a:xfrm>
          <a:prstGeom prst="cloudCallout">
            <a:avLst>
              <a:gd name="adj1" fmla="val -59704"/>
              <a:gd name="adj2" fmla="val 6250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Also applies bias correction to </a:t>
            </a:r>
            <a:r>
              <a:rPr lang="en-US" sz="2400" i="1" dirty="0">
                <a:latin typeface="Times"/>
                <a:cs typeface="Times"/>
              </a:rPr>
              <a:t>v</a:t>
            </a:r>
            <a:r>
              <a:rPr lang="en-US" sz="2400" dirty="0"/>
              <a:t> and </a:t>
            </a:r>
            <a:r>
              <a:rPr lang="en-US" sz="2400" i="1" dirty="0">
                <a:latin typeface="Times"/>
                <a:cs typeface="Times"/>
              </a:rPr>
              <a:t>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3326" y="4772512"/>
            <a:ext cx="311467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Works well in practice, is fairly robust to hyper-parameters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59</a:t>
            </a:fld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5346422"/>
              </p:ext>
            </p:extLst>
          </p:nvPr>
        </p:nvGraphicFramePr>
        <p:xfrm>
          <a:off x="4555331" y="2176097"/>
          <a:ext cx="3173413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52" name="Equation" r:id="rId3" imgW="1168400" imgH="215900" progId="Equation.3">
                  <p:embed/>
                </p:oleObj>
              </mc:Choice>
              <mc:Fallback>
                <p:oleObj name="Equation" r:id="rId3" imgW="1168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55331" y="2176097"/>
                        <a:ext cx="3173413" cy="58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0347937"/>
              </p:ext>
            </p:extLst>
          </p:nvPr>
        </p:nvGraphicFramePr>
        <p:xfrm>
          <a:off x="4684712" y="4772512"/>
          <a:ext cx="2822575" cy="1195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53" name="Equation" r:id="rId5" imgW="1079500" imgH="457200" progId="Equation.3">
                  <p:embed/>
                </p:oleObj>
              </mc:Choice>
              <mc:Fallback>
                <p:oleObj name="Equation" r:id="rId5" imgW="1079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84712" y="4772512"/>
                        <a:ext cx="2822575" cy="1195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374018"/>
              </p:ext>
            </p:extLst>
          </p:nvPr>
        </p:nvGraphicFramePr>
        <p:xfrm>
          <a:off x="4628528" y="3433990"/>
          <a:ext cx="3173413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54" name="Equation" r:id="rId7" imgW="1168400" imgH="241300" progId="Equation.3">
                  <p:embed/>
                </p:oleObj>
              </mc:Choice>
              <mc:Fallback>
                <p:oleObj name="Equation" r:id="rId7" imgW="1168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28528" y="3433990"/>
                        <a:ext cx="3173413" cy="655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28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 Penalties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695739" y="1266274"/>
                <a:ext cx="10475844" cy="495840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 smtClean="0"/>
                  <a:t>We used to optimize: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charset="0"/>
                            </a:rPr>
                            <m:t>;</m:t>
                          </m:r>
                          <m:r>
                            <a:rPr lang="en-US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charset="0"/>
                            </a:rPr>
                            <m:t>, </m:t>
                          </m:r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pPr>
                  <a:spcAft>
                    <a:spcPts val="1200"/>
                  </a:spcAft>
                </a:pPr>
                <a:r>
                  <a:rPr lang="en-US" dirty="0" smtClean="0"/>
                  <a:t>Change to </a:t>
                </a:r>
                <a:r>
                  <a:rPr lang="mr-IN" dirty="0" smtClean="0"/>
                  <a:t>…</a:t>
                </a:r>
                <a:endParaRPr lang="en-US" sz="2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 </m:t>
                      </m:r>
                      <m:r>
                        <a:rPr lang="en-US" i="1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charset="0"/>
                            </a:rPr>
                            <m:t>;</m:t>
                          </m:r>
                          <m:r>
                            <a:rPr lang="en-US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charset="0"/>
                            </a:rPr>
                            <m:t>, </m:t>
                          </m:r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Ω</m:t>
                      </m:r>
                      <m:r>
                        <a:rPr lang="en-US" i="1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𝑊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sz="5400" dirty="0"/>
              </a:p>
              <a:p>
                <a:r>
                  <a:rPr lang="en-US" sz="2400" i="1" dirty="0" smtClean="0"/>
                  <a:t>L</a:t>
                </a:r>
                <a:r>
                  <a:rPr lang="en-US" sz="2400" baseline="-25000" dirty="0" smtClean="0"/>
                  <a:t>2</a:t>
                </a:r>
                <a:r>
                  <a:rPr lang="en-US" sz="2400" dirty="0" smtClean="0"/>
                  <a:t> regularization:</a:t>
                </a:r>
              </a:p>
              <a:p>
                <a:pPr lvl="1"/>
                <a:r>
                  <a:rPr lang="en-US" sz="1800" dirty="0" smtClean="0"/>
                  <a:t>Decay of </a:t>
                </a:r>
                <a:r>
                  <a:rPr lang="en-US" sz="1800" dirty="0" smtClean="0"/>
                  <a:t>weights</a:t>
                </a:r>
              </a:p>
              <a:p>
                <a:pPr lvl="1"/>
                <a:r>
                  <a:rPr lang="en-US" sz="1800" dirty="0" smtClean="0"/>
                  <a:t>MAP estimation with Gaussian prior</a:t>
                </a:r>
              </a:p>
              <a:p>
                <a:r>
                  <a:rPr lang="en-US" sz="2400" i="1" dirty="0" smtClean="0"/>
                  <a:t>L</a:t>
                </a:r>
                <a:r>
                  <a:rPr lang="en-US" sz="2400" baseline="-25000" dirty="0" smtClean="0"/>
                  <a:t>1</a:t>
                </a:r>
                <a:r>
                  <a:rPr lang="en-US" sz="2400" dirty="0" smtClean="0"/>
                  <a:t> </a:t>
                </a:r>
                <a:r>
                  <a:rPr lang="en-US" sz="2400" dirty="0"/>
                  <a:t>regularization:</a:t>
                </a:r>
              </a:p>
              <a:p>
                <a:pPr lvl="1"/>
                <a:r>
                  <a:rPr lang="en-US" sz="1800" dirty="0"/>
                  <a:t>encourages </a:t>
                </a:r>
                <a:r>
                  <a:rPr lang="en-US" sz="1800" dirty="0" err="1" smtClean="0"/>
                  <a:t>sparsity</a:t>
                </a:r>
                <a:endParaRPr lang="en-US" sz="1800" dirty="0"/>
              </a:p>
              <a:p>
                <a:pPr lvl="1"/>
                <a:r>
                  <a:rPr lang="en-US" sz="1800" dirty="0"/>
                  <a:t>MAP estimation with </a:t>
                </a:r>
                <a:r>
                  <a:rPr lang="en-US" sz="1800" dirty="0" err="1" smtClean="0"/>
                  <a:t>Laplacian</a:t>
                </a:r>
                <a:r>
                  <a:rPr lang="en-US" sz="1800" dirty="0" smtClean="0"/>
                  <a:t> prior</a:t>
                </a:r>
                <a:endParaRPr lang="en-US" sz="18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5739" y="1266274"/>
                <a:ext cx="10475844" cy="4958403"/>
              </a:xfrm>
              <a:blipFill rotWithShape="0">
                <a:blip r:embed="rId3"/>
                <a:stretch>
                  <a:fillRect l="-873" t="-1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loud Callout 8"/>
          <p:cNvSpPr/>
          <p:nvPr/>
        </p:nvSpPr>
        <p:spPr>
          <a:xfrm>
            <a:off x="9383163" y="2607220"/>
            <a:ext cx="2014695" cy="1165104"/>
          </a:xfrm>
          <a:prstGeom prst="cloudCallout">
            <a:avLst>
              <a:gd name="adj1" fmla="val -14831"/>
              <a:gd name="adj2" fmla="val 78146"/>
            </a:avLst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Biases not penalized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143080" y="4265637"/>
                <a:ext cx="2579489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charset="0"/>
                        </a:rPr>
                        <m:t>Ω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∥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𝑊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080" y="4265637"/>
                <a:ext cx="2579489" cy="78380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143080" y="5263917"/>
                <a:ext cx="2572371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charset="0"/>
                        </a:rPr>
                        <m:t>Ω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𝑊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080" y="5263917"/>
                <a:ext cx="2572371" cy="78380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8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9" grpId="0" animBg="1"/>
      <p:bldP spid="4" grpId="0"/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sz="2400" b="1" dirty="0" smtClean="0"/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Data Augmentation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Bagging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Dropout</a:t>
            </a:r>
          </a:p>
          <a:p>
            <a:endParaRPr lang="en-US" sz="2000" dirty="0"/>
          </a:p>
          <a:p>
            <a:r>
              <a:rPr lang="en-US" b="1" dirty="0" smtClean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b="1" dirty="0">
                <a:solidFill>
                  <a:schemeClr val="accent1"/>
                </a:solidFill>
              </a:rPr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34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 Initialization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Goal: </a:t>
            </a:r>
            <a:r>
              <a:rPr lang="en-US" sz="2400" dirty="0" smtClean="0">
                <a:solidFill>
                  <a:srgbClr val="FF0000"/>
                </a:solidFill>
              </a:rPr>
              <a:t>break symmetry </a:t>
            </a:r>
            <a:r>
              <a:rPr lang="en-US" sz="2400" dirty="0" smtClean="0"/>
              <a:t>between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so that each unit computes a different function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Initialize all weights (not biases) </a:t>
            </a:r>
            <a:r>
              <a:rPr lang="en-US" sz="2400" dirty="0" smtClean="0">
                <a:solidFill>
                  <a:srgbClr val="0000FF"/>
                </a:solidFill>
              </a:rPr>
              <a:t>randomly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Gaussian or uniform distribution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Scale of initialization?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i="1" dirty="0" smtClean="0"/>
              <a:t>Large</a:t>
            </a:r>
            <a:r>
              <a:rPr lang="en-US" sz="2400" dirty="0" smtClean="0"/>
              <a:t> -&gt; grad explosion,  </a:t>
            </a:r>
            <a:r>
              <a:rPr lang="en-US" sz="2400" i="1" dirty="0" smtClean="0"/>
              <a:t>Small</a:t>
            </a:r>
            <a:r>
              <a:rPr lang="en-US" sz="2400" dirty="0" smtClean="0"/>
              <a:t> -&gt; grad vanishing</a:t>
            </a:r>
          </a:p>
          <a:p>
            <a:pPr lvl="1">
              <a:spcAft>
                <a:spcPts val="1200"/>
              </a:spcAft>
            </a:pPr>
            <a:endParaRPr lang="en-US" sz="2400" dirty="0" smtClean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Xavier Initialization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Heuristic for all outputs to have </a:t>
            </a:r>
            <a:r>
              <a:rPr lang="en-US" sz="2400" dirty="0" smtClean="0">
                <a:solidFill>
                  <a:srgbClr val="0000FF"/>
                </a:solidFill>
              </a:rPr>
              <a:t>unit variance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For </a:t>
            </a:r>
            <a:r>
              <a:rPr lang="en-US" sz="2400" dirty="0"/>
              <a:t>a fully-connected layer with </a:t>
            </a:r>
            <a:r>
              <a:rPr lang="en-US" sz="2400" i="1" dirty="0" smtClean="0">
                <a:latin typeface="Times"/>
                <a:cs typeface="Times"/>
              </a:rPr>
              <a:t>m</a:t>
            </a:r>
            <a:r>
              <a:rPr lang="en-US" sz="2400" dirty="0" smtClean="0"/>
              <a:t> </a:t>
            </a:r>
            <a:r>
              <a:rPr lang="en-US" sz="2400" dirty="0"/>
              <a:t>inputs</a:t>
            </a:r>
            <a:r>
              <a:rPr lang="en-US" sz="2400" dirty="0" smtClean="0"/>
              <a:t>: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For </a:t>
            </a:r>
            <a:r>
              <a:rPr lang="en-US" sz="2400" dirty="0" err="1" smtClean="0"/>
              <a:t>ReLU</a:t>
            </a:r>
            <a:r>
              <a:rPr lang="en-US" sz="2400" dirty="0" smtClean="0"/>
              <a:t> units, it is recommended:</a:t>
            </a:r>
            <a:endParaRPr lang="en-US" sz="24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 smtClean="0"/>
          </a:p>
          <a:p>
            <a:pPr lvl="1">
              <a:spcAft>
                <a:spcPts val="1200"/>
              </a:spcAft>
            </a:pPr>
            <a:endParaRPr lang="en-US" sz="1800" dirty="0"/>
          </a:p>
          <a:p>
            <a:pPr lvl="1">
              <a:spcAft>
                <a:spcPts val="1200"/>
              </a:spcAft>
            </a:pPr>
            <a:endParaRPr lang="en-US" sz="1800" dirty="0" smtClean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  <a:p>
            <a:pPr lvl="1">
              <a:spcAft>
                <a:spcPts val="1200"/>
              </a:spcAft>
            </a:pPr>
            <a:endParaRPr lang="en-US" sz="1800" dirty="0" smtClean="0"/>
          </a:p>
          <a:p>
            <a:pPr lvl="1">
              <a:spcAft>
                <a:spcPts val="1200"/>
              </a:spcAft>
            </a:pPr>
            <a:endParaRPr lang="en-US" sz="1800" dirty="0" smtClean="0"/>
          </a:p>
          <a:p>
            <a:pPr lvl="1">
              <a:spcAft>
                <a:spcPts val="1200"/>
              </a:spcAft>
            </a:pPr>
            <a:endParaRPr lang="en-US" sz="1800" dirty="0"/>
          </a:p>
          <a:p>
            <a:pPr lvl="1">
              <a:spcAft>
                <a:spcPts val="1200"/>
              </a:spcAft>
            </a:pPr>
            <a:endParaRPr lang="en-US" sz="1800" dirty="0" smtClean="0"/>
          </a:p>
          <a:p>
            <a:pPr lvl="1">
              <a:spcAft>
                <a:spcPts val="1200"/>
              </a:spcAft>
            </a:pPr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62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7852234"/>
              </p:ext>
            </p:extLst>
          </p:nvPr>
        </p:nvGraphicFramePr>
        <p:xfrm>
          <a:off x="4955381" y="2423227"/>
          <a:ext cx="2281238" cy="102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27" name="Equation" r:id="rId3" imgW="965200" imgH="431800" progId="Equation.3">
                  <p:embed/>
                </p:oleObj>
              </mc:Choice>
              <mc:Fallback>
                <p:oleObj name="Equation" r:id="rId3" imgW="965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55381" y="2423227"/>
                        <a:ext cx="2281238" cy="1020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7018948"/>
              </p:ext>
            </p:extLst>
          </p:nvPr>
        </p:nvGraphicFramePr>
        <p:xfrm>
          <a:off x="4856300" y="4164086"/>
          <a:ext cx="2281238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28" name="Equation" r:id="rId5" imgW="965200" imgH="431800" progId="Equation.3">
                  <p:embed/>
                </p:oleObj>
              </mc:Choice>
              <mc:Fallback>
                <p:oleObj name="Equation" r:id="rId5" imgW="965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56300" y="4164086"/>
                        <a:ext cx="2281238" cy="1020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79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Normalized Initialization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442" y="1229474"/>
            <a:ext cx="8686801" cy="5101492"/>
          </a:xfrm>
        </p:spPr>
        <p:txBody>
          <a:bodyPr>
            <a:normAutofit/>
          </a:bodyPr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Fully-connected layer with </a:t>
            </a:r>
            <a:r>
              <a:rPr lang="en-US" sz="2400" i="1" dirty="0" smtClean="0">
                <a:latin typeface="Times"/>
                <a:cs typeface="Times"/>
              </a:rPr>
              <a:t>m</a:t>
            </a:r>
            <a:r>
              <a:rPr lang="en-US" sz="2400" dirty="0" smtClean="0"/>
              <a:t> inputs, </a:t>
            </a:r>
            <a:r>
              <a:rPr lang="en-US" sz="2400" i="1" dirty="0" smtClean="0">
                <a:latin typeface="Times"/>
                <a:cs typeface="Times"/>
              </a:rPr>
              <a:t>n</a:t>
            </a:r>
            <a:r>
              <a:rPr lang="en-US" sz="2400" dirty="0" smtClean="0"/>
              <a:t> outputs:</a:t>
            </a:r>
          </a:p>
          <a:p>
            <a:pPr marL="685800" indent="-685800">
              <a:spcAft>
                <a:spcPts val="1200"/>
              </a:spcAft>
              <a:buFont typeface="Arial" charset="0"/>
              <a:buChar char="•"/>
            </a:pPr>
            <a:endParaRPr lang="en-US" sz="48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Heuristic trades off between initialize all </a:t>
            </a:r>
            <a:r>
              <a:rPr lang="en-US" sz="2400" dirty="0"/>
              <a:t>layers have </a:t>
            </a:r>
            <a:r>
              <a:rPr lang="en-US" sz="2400" dirty="0">
                <a:solidFill>
                  <a:srgbClr val="000000"/>
                </a:solidFill>
              </a:rPr>
              <a:t>same activation and gradient </a:t>
            </a:r>
            <a:r>
              <a:rPr lang="en-US" sz="2400" dirty="0" smtClean="0">
                <a:solidFill>
                  <a:srgbClr val="000000"/>
                </a:solidFill>
              </a:rPr>
              <a:t>variance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Sparse</a:t>
            </a:r>
            <a:r>
              <a:rPr lang="en-US" sz="2400" dirty="0" smtClean="0"/>
              <a:t> variant when </a:t>
            </a:r>
            <a:r>
              <a:rPr lang="en-US" sz="2400" i="1" dirty="0" smtClean="0">
                <a:latin typeface="Times"/>
                <a:cs typeface="Times"/>
              </a:rPr>
              <a:t>m </a:t>
            </a:r>
            <a:r>
              <a:rPr lang="en-US" sz="2400" dirty="0" smtClean="0">
                <a:solidFill>
                  <a:srgbClr val="000000"/>
                </a:solidFill>
              </a:rPr>
              <a:t>is large</a:t>
            </a:r>
            <a:endParaRPr lang="en-US" sz="2400" dirty="0" smtClean="0"/>
          </a:p>
          <a:p>
            <a:pPr lvl="1">
              <a:spcAft>
                <a:spcPts val="1200"/>
              </a:spcAft>
            </a:pPr>
            <a:r>
              <a:rPr lang="en-US" sz="1800" dirty="0" smtClean="0"/>
              <a:t> </a:t>
            </a:r>
            <a:r>
              <a:rPr lang="en-US" sz="2000" dirty="0" smtClean="0"/>
              <a:t>Initialize </a:t>
            </a:r>
            <a:r>
              <a:rPr lang="en-US" sz="2000" i="1" dirty="0" smtClean="0"/>
              <a:t>k</a:t>
            </a:r>
            <a:r>
              <a:rPr lang="en-US" sz="2000" dirty="0" smtClean="0"/>
              <a:t> nonzero weights in each unit</a:t>
            </a:r>
          </a:p>
          <a:p>
            <a:pPr lvl="1">
              <a:spcAft>
                <a:spcPts val="1200"/>
              </a:spcAft>
            </a:pPr>
            <a:endParaRPr lang="en-US" sz="1800" dirty="0" smtClean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63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884614" y="2162679"/>
          <a:ext cx="4087079" cy="1171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02" name="Equation" r:id="rId3" imgW="1727200" imgH="495300" progId="Equation.3">
                  <p:embed/>
                </p:oleObj>
              </mc:Choice>
              <mc:Fallback>
                <p:oleObj name="Equation" r:id="rId3" imgW="17272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84614" y="2162679"/>
                        <a:ext cx="4087079" cy="11712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327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 Initialization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Output unit bias</a:t>
            </a:r>
          </a:p>
          <a:p>
            <a:pPr lvl="1"/>
            <a:r>
              <a:rPr lang="en-US" sz="1800" dirty="0" smtClean="0">
                <a:solidFill>
                  <a:srgbClr val="0000FF"/>
                </a:solidFill>
              </a:rPr>
              <a:t>Marginal statistics </a:t>
            </a:r>
            <a:r>
              <a:rPr lang="en-US" sz="1800" dirty="0" smtClean="0"/>
              <a:t>of the output in the training set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Hidden unit bias</a:t>
            </a:r>
          </a:p>
          <a:p>
            <a:pPr lvl="1"/>
            <a:r>
              <a:rPr lang="en-US" sz="1800" dirty="0" smtClean="0">
                <a:solidFill>
                  <a:srgbClr val="0000FF"/>
                </a:solidFill>
              </a:rPr>
              <a:t>Avoid saturation </a:t>
            </a:r>
            <a:r>
              <a:rPr lang="en-US" sz="1800" dirty="0" smtClean="0"/>
              <a:t>at initialization</a:t>
            </a:r>
          </a:p>
          <a:p>
            <a:pPr lvl="1"/>
            <a:r>
              <a:rPr lang="en-US" sz="1800" dirty="0" smtClean="0"/>
              <a:t>E.g. in </a:t>
            </a:r>
            <a:r>
              <a:rPr lang="en-US" sz="1800" dirty="0" err="1" smtClean="0"/>
              <a:t>ReLU</a:t>
            </a:r>
            <a:r>
              <a:rPr lang="en-US" sz="1800" dirty="0" smtClean="0"/>
              <a:t>, initialize bias to 0.1 instead of 0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Units controlling participation of other units</a:t>
            </a:r>
          </a:p>
          <a:p>
            <a:pPr lvl="1"/>
            <a:r>
              <a:rPr lang="en-US" sz="1800" dirty="0" smtClean="0"/>
              <a:t>Set bias to allow participation at initialization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lvl="1"/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21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Challenges in Optimization</a:t>
            </a:r>
          </a:p>
          <a:p>
            <a:r>
              <a:rPr lang="en-US" sz="2400" dirty="0" smtClean="0"/>
              <a:t>Momentum</a:t>
            </a:r>
          </a:p>
          <a:p>
            <a:r>
              <a:rPr lang="en-US" sz="2400" dirty="0" smtClean="0"/>
              <a:t>Adaptive Learning Rate</a:t>
            </a:r>
          </a:p>
          <a:p>
            <a:r>
              <a:rPr lang="en-US" sz="2400" dirty="0"/>
              <a:t>Parameter Initialization 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Batch Normalization</a:t>
            </a:r>
          </a:p>
          <a:p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5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953" y="1141762"/>
            <a:ext cx="9923107" cy="4898327"/>
          </a:xfrm>
        </p:spPr>
        <p:txBody>
          <a:bodyPr/>
          <a:lstStyle/>
          <a:p>
            <a:r>
              <a:rPr lang="en-US" sz="2400" dirty="0" smtClean="0"/>
              <a:t>Good practice to normalize features before applying learning algorithm: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6000" dirty="0"/>
          </a:p>
          <a:p>
            <a:r>
              <a:rPr lang="en-US" sz="2400" dirty="0" smtClean="0"/>
              <a:t>Features in </a:t>
            </a:r>
            <a:r>
              <a:rPr lang="en-US" sz="2400" dirty="0" smtClean="0">
                <a:solidFill>
                  <a:srgbClr val="0000FF"/>
                </a:solidFill>
              </a:rPr>
              <a:t>same scale</a:t>
            </a:r>
            <a:r>
              <a:rPr lang="en-US" sz="2400" dirty="0" smtClean="0"/>
              <a:t>: mean 0 and variance 1</a:t>
            </a:r>
          </a:p>
          <a:p>
            <a:pPr lvl="1"/>
            <a:r>
              <a:rPr lang="en-US" sz="1800" dirty="0" smtClean="0"/>
              <a:t>Speeds up learning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3506352" y="2174311"/>
            <a:ext cx="6759382" cy="1678773"/>
            <a:chOff x="3519604" y="2770659"/>
            <a:chExt cx="6759382" cy="1678773"/>
          </a:xfrm>
        </p:grpSpPr>
        <p:cxnSp>
          <p:nvCxnSpPr>
            <p:cNvPr id="6" name="Straight Arrow Connector 5"/>
            <p:cNvCxnSpPr/>
            <p:nvPr/>
          </p:nvCxnSpPr>
          <p:spPr>
            <a:xfrm flipH="1">
              <a:off x="6529050" y="3045411"/>
              <a:ext cx="448213" cy="27854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939911" y="2826681"/>
              <a:ext cx="33390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Vector of mean feature values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6174216" y="4049323"/>
              <a:ext cx="448214" cy="21872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6585077" y="4049322"/>
              <a:ext cx="32961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Vector of SD of feature values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5230754" y="3026737"/>
              <a:ext cx="413300" cy="28710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519604" y="2770659"/>
              <a:ext cx="17111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Feature vector</a:t>
              </a: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66</a:t>
            </a:fld>
            <a:endParaRPr lang="en-US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269446"/>
              </p:ext>
            </p:extLst>
          </p:nvPr>
        </p:nvGraphicFramePr>
        <p:xfrm>
          <a:off x="4739724" y="2392916"/>
          <a:ext cx="1941513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26" name="Equation" r:id="rId3" imgW="635000" imgH="393700" progId="Equation.3">
                  <p:embed/>
                </p:oleObj>
              </mc:Choice>
              <mc:Fallback>
                <p:oleObj name="Equation" r:id="rId3" imgW="6350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39724" y="2392916"/>
                        <a:ext cx="1941513" cy="1203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342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Normalization</a:t>
            </a:r>
            <a:endParaRPr lang="en-US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2073059" y="3020885"/>
            <a:ext cx="3933416" cy="1298850"/>
            <a:chOff x="1663090" y="1797052"/>
            <a:chExt cx="5794853" cy="2265995"/>
          </a:xfrm>
        </p:grpSpPr>
        <p:sp>
          <p:nvSpPr>
            <p:cNvPr id="4" name="Oval 3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/>
          <p:cNvGrpSpPr>
            <a:grpSpLocks noChangeAspect="1"/>
          </p:cNvGrpSpPr>
          <p:nvPr/>
        </p:nvGrpSpPr>
        <p:grpSpPr>
          <a:xfrm rot="19631026">
            <a:off x="7129467" y="2683467"/>
            <a:ext cx="2288800" cy="2304094"/>
            <a:chOff x="1663090" y="1797052"/>
            <a:chExt cx="5794853" cy="2265995"/>
          </a:xfrm>
        </p:grpSpPr>
        <p:sp>
          <p:nvSpPr>
            <p:cNvPr id="10" name="Oval 9"/>
            <p:cNvSpPr/>
            <p:nvPr/>
          </p:nvSpPr>
          <p:spPr>
            <a:xfrm>
              <a:off x="3712819" y="2618834"/>
              <a:ext cx="1806245" cy="6574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 flipV="1">
            <a:off x="2027677" y="5281946"/>
            <a:ext cx="3959772" cy="7616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027679" y="2345668"/>
            <a:ext cx="0" cy="2936278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711832" y="5257055"/>
            <a:ext cx="3328204" cy="0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687750" y="2345669"/>
            <a:ext cx="24084" cy="2903771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359845" y="5627771"/>
            <a:ext cx="3341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Before normalization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87751" y="5637698"/>
            <a:ext cx="3341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After normalization</a:t>
            </a:r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/>
          </p:nvPr>
        </p:nvGraphicFramePr>
        <p:xfrm>
          <a:off x="9267085" y="2327888"/>
          <a:ext cx="7620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50" name="Equation" r:id="rId3" imgW="317500" imgH="203200" progId="Equation.3">
                  <p:embed/>
                </p:oleObj>
              </mc:Choice>
              <mc:Fallback>
                <p:oleObj name="Equation" r:id="rId3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67085" y="2327888"/>
                        <a:ext cx="76200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03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Internal Covariance Shift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383074" y="1600201"/>
            <a:ext cx="7563584" cy="489832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Each hidden layer changes distribution of inputs to next layer: </a:t>
            </a:r>
            <a:r>
              <a:rPr lang="en-US" i="1" dirty="0" smtClean="0"/>
              <a:t>slows down learning</a:t>
            </a:r>
            <a:endParaRPr lang="en-US" i="1" dirty="0"/>
          </a:p>
        </p:txBody>
      </p:sp>
      <p:sp>
        <p:nvSpPr>
          <p:cNvPr id="5" name="Oval Callout 4"/>
          <p:cNvSpPr/>
          <p:nvPr/>
        </p:nvSpPr>
        <p:spPr>
          <a:xfrm>
            <a:off x="2946335" y="6029734"/>
            <a:ext cx="2443497" cy="655532"/>
          </a:xfrm>
          <a:prstGeom prst="wedgeEllipseCallout">
            <a:avLst>
              <a:gd name="adj1" fmla="val 43581"/>
              <a:gd name="adj2" fmla="val -8563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Normalize inputs to layer 2</a:t>
            </a:r>
          </a:p>
        </p:txBody>
      </p:sp>
      <p:sp>
        <p:nvSpPr>
          <p:cNvPr id="8" name="Oval Callout 7"/>
          <p:cNvSpPr/>
          <p:nvPr/>
        </p:nvSpPr>
        <p:spPr>
          <a:xfrm>
            <a:off x="6898396" y="6029734"/>
            <a:ext cx="2424820" cy="655532"/>
          </a:xfrm>
          <a:prstGeom prst="wedgeEllipseCallout">
            <a:avLst>
              <a:gd name="adj1" fmla="val -30107"/>
              <a:gd name="adj2" fmla="val -8278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Normalize inputs to layer </a:t>
            </a:r>
            <a:r>
              <a:rPr lang="en-US" i="1" dirty="0">
                <a:latin typeface="Times"/>
                <a:cs typeface="Times"/>
              </a:rPr>
              <a:t>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43475" y="5852197"/>
            <a:ext cx="522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68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966" y="2821708"/>
            <a:ext cx="6095250" cy="32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1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Training time:</a:t>
            </a:r>
          </a:p>
          <a:p>
            <a:pPr lvl="1"/>
            <a:r>
              <a:rPr lang="en-US" dirty="0" smtClean="0"/>
              <a:t>Mini-batch of activations for layer to normalize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86776" y="3305287"/>
            <a:ext cx="2577220" cy="560218"/>
          </a:xfrm>
          <a:prstGeom prst="rect">
            <a:avLst/>
          </a:prstGeom>
          <a:noFill/>
          <a:ln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86776" y="3299829"/>
            <a:ext cx="709132" cy="1779481"/>
          </a:xfrm>
          <a:prstGeom prst="rect">
            <a:avLst/>
          </a:prstGeom>
          <a:noFill/>
          <a:ln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55250" y="3299829"/>
            <a:ext cx="2149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"/>
                <a:cs typeface="Times"/>
              </a:rPr>
              <a:t>K</a:t>
            </a:r>
            <a:r>
              <a:rPr lang="en-US" sz="2400" dirty="0"/>
              <a:t> hidden layer activations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86777" y="5307139"/>
            <a:ext cx="2149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"/>
                <a:cs typeface="Times"/>
              </a:rPr>
              <a:t>N</a:t>
            </a:r>
            <a:r>
              <a:rPr lang="en-US" sz="2400" dirty="0"/>
              <a:t> data points in mini-batch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69</a:t>
            </a:fld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530937" y="3140200"/>
          <a:ext cx="4024312" cy="216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4" name="Equation" r:id="rId3" imgW="1511300" imgH="812800" progId="Equation.3">
                  <p:embed/>
                </p:oleObj>
              </mc:Choice>
              <mc:Fallback>
                <p:oleObj name="Equation" r:id="rId3" imgW="1511300" imgH="812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30937" y="3140200"/>
                        <a:ext cx="4024312" cy="2166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364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 Penalties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695739" y="1266274"/>
                <a:ext cx="10475844" cy="495840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 smtClean="0"/>
                  <a:t>We used to optimize: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charset="0"/>
                            </a:rPr>
                            <m:t>;</m:t>
                          </m:r>
                          <m:r>
                            <a:rPr lang="en-US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charset="0"/>
                            </a:rPr>
                            <m:t>, </m:t>
                          </m:r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pPr>
                  <a:spcAft>
                    <a:spcPts val="1200"/>
                  </a:spcAft>
                </a:pPr>
                <a:r>
                  <a:rPr lang="en-US" dirty="0" smtClean="0"/>
                  <a:t>Change to </a:t>
                </a:r>
                <a:r>
                  <a:rPr lang="mr-IN" dirty="0" smtClean="0"/>
                  <a:t>…</a:t>
                </a:r>
                <a:endParaRPr lang="en-US" sz="2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 </m:t>
                      </m:r>
                      <m:r>
                        <a:rPr lang="en-US" i="1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charset="0"/>
                            </a:rPr>
                            <m:t>;</m:t>
                          </m:r>
                          <m:r>
                            <a:rPr lang="en-US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charset="0"/>
                            </a:rPr>
                            <m:t>, </m:t>
                          </m:r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Ω</m:t>
                      </m:r>
                      <m:r>
                        <a:rPr lang="en-US" i="1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𝑊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sz="5400" dirty="0"/>
              </a:p>
              <a:p>
                <a:r>
                  <a:rPr lang="en-US" sz="2400" i="1" dirty="0" smtClean="0"/>
                  <a:t>L</a:t>
                </a:r>
                <a:r>
                  <a:rPr lang="en-US" sz="2400" baseline="-25000" dirty="0" smtClean="0"/>
                  <a:t>2</a:t>
                </a:r>
                <a:r>
                  <a:rPr lang="en-US" sz="2400" dirty="0" smtClean="0"/>
                  <a:t> regularization:</a:t>
                </a:r>
              </a:p>
              <a:p>
                <a:pPr lvl="1"/>
                <a:r>
                  <a:rPr lang="en-US" sz="1800" b="1" dirty="0" smtClean="0"/>
                  <a:t>Decay of </a:t>
                </a:r>
                <a:r>
                  <a:rPr lang="en-US" sz="1800" b="1" dirty="0" smtClean="0"/>
                  <a:t>weights</a:t>
                </a:r>
              </a:p>
              <a:p>
                <a:pPr lvl="1"/>
                <a:r>
                  <a:rPr lang="en-US" sz="1800" dirty="0" smtClean="0"/>
                  <a:t>MAP estimation with Gaussian prior</a:t>
                </a:r>
              </a:p>
              <a:p>
                <a:r>
                  <a:rPr lang="en-US" sz="2400" i="1" dirty="0" smtClean="0"/>
                  <a:t>L</a:t>
                </a:r>
                <a:r>
                  <a:rPr lang="en-US" sz="2400" baseline="-25000" dirty="0" smtClean="0"/>
                  <a:t>1</a:t>
                </a:r>
                <a:r>
                  <a:rPr lang="en-US" sz="2400" dirty="0" smtClean="0"/>
                  <a:t> </a:t>
                </a:r>
                <a:r>
                  <a:rPr lang="en-US" sz="2400" dirty="0"/>
                  <a:t>regularization:</a:t>
                </a:r>
              </a:p>
              <a:p>
                <a:pPr lvl="1"/>
                <a:r>
                  <a:rPr lang="en-US" sz="1800" dirty="0"/>
                  <a:t>encourages </a:t>
                </a:r>
                <a:r>
                  <a:rPr lang="en-US" sz="1800" dirty="0" err="1" smtClean="0"/>
                  <a:t>sparsity</a:t>
                </a:r>
                <a:endParaRPr lang="en-US" sz="1800" dirty="0"/>
              </a:p>
              <a:p>
                <a:pPr lvl="1"/>
                <a:r>
                  <a:rPr lang="en-US" sz="1800" dirty="0"/>
                  <a:t>MAP estimation with </a:t>
                </a:r>
                <a:r>
                  <a:rPr lang="en-US" sz="1800" dirty="0" err="1" smtClean="0"/>
                  <a:t>Laplacian</a:t>
                </a:r>
                <a:r>
                  <a:rPr lang="en-US" sz="1800" dirty="0" smtClean="0"/>
                  <a:t> prior</a:t>
                </a:r>
                <a:endParaRPr lang="en-US" sz="18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5739" y="1266274"/>
                <a:ext cx="10475844" cy="4958403"/>
              </a:xfrm>
              <a:blipFill rotWithShape="0">
                <a:blip r:embed="rId3"/>
                <a:stretch>
                  <a:fillRect l="-873" t="-1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loud Callout 8"/>
          <p:cNvSpPr/>
          <p:nvPr/>
        </p:nvSpPr>
        <p:spPr>
          <a:xfrm>
            <a:off x="9383163" y="2607220"/>
            <a:ext cx="2014695" cy="1165104"/>
          </a:xfrm>
          <a:prstGeom prst="cloudCallout">
            <a:avLst>
              <a:gd name="adj1" fmla="val -14831"/>
              <a:gd name="adj2" fmla="val 78146"/>
            </a:avLst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Biases not penalized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143080" y="4265637"/>
                <a:ext cx="2579489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charset="0"/>
                        </a:rPr>
                        <m:t>Ω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∥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𝑊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080" y="4265637"/>
                <a:ext cx="2579489" cy="78380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143080" y="5263917"/>
                <a:ext cx="2572371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charset="0"/>
                        </a:rPr>
                        <m:t>Ω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𝑊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080" y="5263917"/>
                <a:ext cx="2572371" cy="78380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2705906" y="1704641"/>
                <a:ext cx="6096000" cy="218829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+1)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−</m:t>
                      </m:r>
                      <m:r>
                        <a:rPr lang="en-US" sz="2400" i="1">
                          <a:latin typeface="Cambria Math" charset="0"/>
                        </a:rPr>
                        <m:t>𝜆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 </m:t>
                      </m:r>
                      <m:r>
                        <a:rPr lang="en-US" sz="2400" i="1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charset="0"/>
                        </a:rPr>
                        <m:t>𝛼</m:t>
                      </m:r>
                      <m:sSup>
                        <m:s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+1)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−</m:t>
                      </m:r>
                      <m:r>
                        <a:rPr lang="en-US" sz="2400" i="1">
                          <a:latin typeface="Cambria Math" charset="0"/>
                        </a:rPr>
                        <m:t>𝜆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en-US" sz="2400" i="1">
                          <a:latin typeface="Cambria Math" charset="0"/>
                        </a:rPr>
                        <m:t>−</m:t>
                      </m:r>
                      <m:r>
                        <a:rPr lang="en-US" sz="2400" i="1">
                          <a:latin typeface="Cambria Math" charset="0"/>
                        </a:rPr>
                        <m:t>𝜆𝛼</m:t>
                      </m:r>
                      <m:r>
                        <a:rPr lang="en-US" sz="2400" i="1">
                          <a:latin typeface="Cambria Math" charset="0"/>
                        </a:rPr>
                        <m:t> </m:t>
                      </m:r>
                      <m:r>
                        <a:rPr lang="en-US" sz="2400" i="1">
                          <a:latin typeface="Cambria Math" charset="0"/>
                        </a:rPr>
                        <m:t>𝑊</m:t>
                      </m:r>
                      <m:r>
                        <a:rPr lang="en-US" sz="2400" i="1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906" y="1704641"/>
                <a:ext cx="6096000" cy="218829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6644640" y="3226348"/>
            <a:ext cx="1097280" cy="58255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loud Callout 11"/>
          <p:cNvSpPr/>
          <p:nvPr/>
        </p:nvSpPr>
        <p:spPr>
          <a:xfrm>
            <a:off x="8979397" y="1098068"/>
            <a:ext cx="2014695" cy="1165104"/>
          </a:xfrm>
          <a:prstGeom prst="cloudCallout">
            <a:avLst>
              <a:gd name="adj1" fmla="val -108630"/>
              <a:gd name="adj2" fmla="val 131514"/>
            </a:avLst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weights </a:t>
            </a:r>
            <a:r>
              <a:rPr lang="en-US" dirty="0"/>
              <a:t>decay in proportion to its size.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39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Training time: </a:t>
            </a:r>
          </a:p>
          <a:p>
            <a:pPr lvl="1"/>
            <a:r>
              <a:rPr lang="en-US" dirty="0" smtClean="0"/>
              <a:t>Mini</a:t>
            </a:r>
            <a:r>
              <a:rPr lang="en-US" dirty="0"/>
              <a:t>-batch of activations for layer to </a:t>
            </a:r>
            <a:r>
              <a:rPr lang="en-US" dirty="0" smtClean="0"/>
              <a:t>normalize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sz="1050" dirty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where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082730" y="5191354"/>
            <a:ext cx="308820" cy="6287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392061" y="5820121"/>
            <a:ext cx="3091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Vector of mean activations across mini-batch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6744918" y="5434114"/>
            <a:ext cx="459319" cy="3860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04748" y="5820122"/>
            <a:ext cx="3256348" cy="70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Vector of SD of each unit across mini-batch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70</a:t>
            </a:fld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4784157" y="2892940"/>
          <a:ext cx="1960760" cy="1048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47" name="Equation" r:id="rId3" imgW="736600" imgH="393700" progId="Equation.3">
                  <p:embed/>
                </p:oleObj>
              </mc:Choice>
              <mc:Fallback>
                <p:oleObj name="Equation" r:id="rId3" imgW="7366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84157" y="2892940"/>
                        <a:ext cx="1960760" cy="10487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2914651" y="4429126"/>
          <a:ext cx="6270625" cy="1141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48" name="Equation" r:id="rId5" imgW="2578100" imgH="469900" progId="Equation.3">
                  <p:embed/>
                </p:oleObj>
              </mc:Choice>
              <mc:Fallback>
                <p:oleObj name="Equation" r:id="rId5" imgW="25781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14651" y="4429126"/>
                        <a:ext cx="6270625" cy="1141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819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692914"/>
          </a:xfrm>
        </p:spPr>
        <p:txBody>
          <a:bodyPr/>
          <a:lstStyle/>
          <a:p>
            <a:r>
              <a:rPr lang="en-US" dirty="0" smtClean="0"/>
              <a:t>Training time: </a:t>
            </a:r>
          </a:p>
          <a:p>
            <a:pPr lvl="1"/>
            <a:r>
              <a:rPr lang="en-US" dirty="0" smtClean="0"/>
              <a:t>Normalization can reduce expressive power</a:t>
            </a:r>
          </a:p>
          <a:p>
            <a:pPr lvl="1"/>
            <a:r>
              <a:rPr lang="en-US" dirty="0" smtClean="0"/>
              <a:t>Instead use:</a:t>
            </a:r>
          </a:p>
          <a:p>
            <a:pPr lvl="1"/>
            <a:endParaRPr lang="en-US" dirty="0"/>
          </a:p>
          <a:p>
            <a:pPr lvl="1"/>
            <a:endParaRPr lang="en-US" sz="3200" dirty="0"/>
          </a:p>
          <a:p>
            <a:pPr lvl="1"/>
            <a:endParaRPr lang="en-US" sz="3600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Allows network to </a:t>
            </a:r>
            <a:r>
              <a:rPr lang="en-US" dirty="0" smtClean="0">
                <a:solidFill>
                  <a:srgbClr val="0000FF"/>
                </a:solidFill>
              </a:rPr>
              <a:t>control range of normalization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sz="1050" dirty="0"/>
          </a:p>
          <a:p>
            <a:endParaRPr lang="en-US" dirty="0" smtClean="0"/>
          </a:p>
          <a:p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464359" y="3734799"/>
            <a:ext cx="336339" cy="6287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204748" y="3734801"/>
            <a:ext cx="310510" cy="6287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172524" y="4293928"/>
            <a:ext cx="3256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Learnable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71</a:t>
            </a:fld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5314950" y="3193921"/>
          <a:ext cx="1449388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22" name="Equation" r:id="rId3" imgW="495300" imgH="203200" progId="Equation.3">
                  <p:embed/>
                </p:oleObj>
              </mc:Choice>
              <mc:Fallback>
                <p:oleObj name="Equation" r:id="rId3" imgW="495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14950" y="3193921"/>
                        <a:ext cx="1449388" cy="59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452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332" y="1940511"/>
            <a:ext cx="3863675" cy="203351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332" y="4557868"/>
            <a:ext cx="3863675" cy="2033513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7203683" y="1716423"/>
            <a:ext cx="2758155" cy="1747571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5400000">
            <a:off x="3936339" y="4070998"/>
            <a:ext cx="72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…..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72199" y="2620747"/>
            <a:ext cx="1120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Batch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72200" y="5151365"/>
            <a:ext cx="1154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Batch </a:t>
            </a:r>
            <a:r>
              <a:rPr lang="en-US" sz="2400" i="1" dirty="0"/>
              <a:t>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63857" y="1940511"/>
            <a:ext cx="466888" cy="201148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063857" y="4557868"/>
            <a:ext cx="466888" cy="201148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Curved Connector 3"/>
          <p:cNvCxnSpPr>
            <a:stCxn id="10" idx="0"/>
          </p:cNvCxnSpPr>
          <p:nvPr/>
        </p:nvCxnSpPr>
        <p:spPr>
          <a:xfrm rot="16200000" flipH="1">
            <a:off x="5656333" y="581479"/>
            <a:ext cx="169643" cy="2887707"/>
          </a:xfrm>
          <a:prstGeom prst="curvedConnector4">
            <a:avLst>
              <a:gd name="adj1" fmla="val -376926"/>
              <a:gd name="adj2" fmla="val 65037"/>
            </a:avLst>
          </a:prstGeom>
          <a:ln w="38100" cmpd="sng">
            <a:solidFill>
              <a:srgbClr val="80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5400000" flipH="1" flipV="1">
            <a:off x="5986272" y="1868201"/>
            <a:ext cx="1093874" cy="4285458"/>
          </a:xfrm>
          <a:prstGeom prst="curvedConnector3">
            <a:avLst>
              <a:gd name="adj1" fmla="val 32929"/>
            </a:avLst>
          </a:prstGeom>
          <a:ln w="38100" cmpd="sng">
            <a:solidFill>
              <a:srgbClr val="800000"/>
            </a:solidFill>
            <a:prstDash val="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>
            <a:cxnSpLocks noChangeAspect="1"/>
          </p:cNvCxnSpPr>
          <p:nvPr/>
        </p:nvCxnSpPr>
        <p:spPr>
          <a:xfrm rot="5400000" flipH="1" flipV="1">
            <a:off x="6299707" y="1801535"/>
            <a:ext cx="1148569" cy="4499731"/>
          </a:xfrm>
          <a:prstGeom prst="curvedConnector3">
            <a:avLst>
              <a:gd name="adj1" fmla="val 13419"/>
            </a:avLst>
          </a:prstGeom>
          <a:ln w="38100" cmpd="sng">
            <a:solidFill>
              <a:srgbClr val="800000"/>
            </a:solidFill>
            <a:prstDash val="dash"/>
            <a:headEnd type="arrow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/>
          <p:cNvCxnSpPr/>
          <p:nvPr/>
        </p:nvCxnSpPr>
        <p:spPr>
          <a:xfrm rot="16200000" flipH="1">
            <a:off x="5658512" y="803458"/>
            <a:ext cx="169643" cy="2887707"/>
          </a:xfrm>
          <a:prstGeom prst="curvedConnector4">
            <a:avLst>
              <a:gd name="adj1" fmla="val -376925"/>
              <a:gd name="adj2" fmla="val 65037"/>
            </a:avLst>
          </a:prstGeom>
          <a:ln w="38100" cmpd="sng">
            <a:solidFill>
              <a:srgbClr val="800000"/>
            </a:solidFill>
            <a:prstDash val="dash"/>
            <a:headEnd type="arrow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203682" y="4892570"/>
            <a:ext cx="34643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</a:rPr>
              <a:t>Add normalization operations for layer 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72</a:t>
            </a:fld>
            <a:endParaRPr lang="en-US"/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/>
          </p:nvPr>
        </p:nvGraphicFramePr>
        <p:xfrm>
          <a:off x="7168510" y="1716423"/>
          <a:ext cx="2830512" cy="174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46" name="Equation" r:id="rId4" imgW="1498600" imgH="927100" progId="Equation.3">
                  <p:embed/>
                </p:oleObj>
              </mc:Choice>
              <mc:Fallback>
                <p:oleObj name="Equation" r:id="rId4" imgW="1498600" imgH="927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68510" y="1716423"/>
                        <a:ext cx="2830512" cy="1747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179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332" y="1940511"/>
            <a:ext cx="3863675" cy="2033513"/>
          </a:xfrm>
          <a:prstGeom prst="rect">
            <a:avLst/>
          </a:prstGeom>
        </p:spPr>
      </p:pic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9322755"/>
              </p:ext>
            </p:extLst>
          </p:nvPr>
        </p:nvGraphicFramePr>
        <p:xfrm>
          <a:off x="7145339" y="1716089"/>
          <a:ext cx="2878137" cy="174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70" name="Equation" r:id="rId4" imgW="1524000" imgH="927100" progId="Equation.3">
                  <p:embed/>
                </p:oleObj>
              </mc:Choice>
              <mc:Fallback>
                <p:oleObj name="Equation" r:id="rId4" imgW="1524000" imgH="927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45339" y="1716089"/>
                        <a:ext cx="2878137" cy="1747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332" y="4557868"/>
            <a:ext cx="3863675" cy="2033513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7203683" y="1716423"/>
            <a:ext cx="2758155" cy="1747571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72199" y="2620747"/>
            <a:ext cx="1120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Batch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72200" y="5151365"/>
            <a:ext cx="1154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Batch </a:t>
            </a:r>
            <a:r>
              <a:rPr lang="en-US" sz="2400" i="1" dirty="0"/>
              <a:t>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586786" y="1940510"/>
            <a:ext cx="4164641" cy="4628843"/>
            <a:chOff x="2444729" y="1940509"/>
            <a:chExt cx="5155127" cy="4628843"/>
          </a:xfrm>
        </p:grpSpPr>
        <p:sp>
          <p:nvSpPr>
            <p:cNvPr id="13" name="Rectangle 12"/>
            <p:cNvSpPr/>
            <p:nvPr/>
          </p:nvSpPr>
          <p:spPr>
            <a:xfrm>
              <a:off x="2444729" y="4557867"/>
              <a:ext cx="655394" cy="201148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 rot="5400000">
              <a:off x="2412338" y="4027078"/>
              <a:ext cx="726281" cy="457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…..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444730" y="1940510"/>
              <a:ext cx="631369" cy="201148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Curved Connector 3"/>
            <p:cNvCxnSpPr>
              <a:stCxn id="10" idx="0"/>
            </p:cNvCxnSpPr>
            <p:nvPr/>
          </p:nvCxnSpPr>
          <p:spPr>
            <a:xfrm rot="16200000" flipH="1">
              <a:off x="4160564" y="540358"/>
              <a:ext cx="169643" cy="2969946"/>
            </a:xfrm>
            <a:prstGeom prst="curvedConnector4">
              <a:avLst>
                <a:gd name="adj1" fmla="val -134754"/>
                <a:gd name="adj2" fmla="val 55315"/>
              </a:avLst>
            </a:prstGeom>
            <a:ln w="38100" cmpd="sng">
              <a:solidFill>
                <a:srgbClr val="8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urved Connector 17"/>
            <p:cNvCxnSpPr/>
            <p:nvPr/>
          </p:nvCxnSpPr>
          <p:spPr>
            <a:xfrm rot="5400000" flipH="1" flipV="1">
              <a:off x="4462272" y="1868201"/>
              <a:ext cx="1093874" cy="4285458"/>
            </a:xfrm>
            <a:prstGeom prst="curvedConnector3">
              <a:avLst>
                <a:gd name="adj1" fmla="val 32929"/>
              </a:avLst>
            </a:prstGeom>
            <a:ln w="38100" cmpd="sng">
              <a:solidFill>
                <a:srgbClr val="800000"/>
              </a:solidFill>
              <a:prstDash val="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urved Connector 34"/>
            <p:cNvCxnSpPr>
              <a:cxnSpLocks noChangeAspect="1"/>
            </p:cNvCxnSpPr>
            <p:nvPr/>
          </p:nvCxnSpPr>
          <p:spPr>
            <a:xfrm rot="5400000" flipH="1" flipV="1">
              <a:off x="4775706" y="1801534"/>
              <a:ext cx="1148569" cy="4499731"/>
            </a:xfrm>
            <a:prstGeom prst="curvedConnector3">
              <a:avLst>
                <a:gd name="adj1" fmla="val 13419"/>
              </a:avLst>
            </a:prstGeom>
            <a:ln w="38100" cmpd="sng">
              <a:solidFill>
                <a:srgbClr val="800000"/>
              </a:solidFill>
              <a:prstDash val="dash"/>
              <a:headEnd type="arrow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/>
            <p:nvPr/>
          </p:nvCxnSpPr>
          <p:spPr>
            <a:xfrm rot="16200000" flipH="1">
              <a:off x="4134511" y="803457"/>
              <a:ext cx="169643" cy="2887707"/>
            </a:xfrm>
            <a:prstGeom prst="curvedConnector4">
              <a:avLst>
                <a:gd name="adj1" fmla="val -376925"/>
                <a:gd name="adj2" fmla="val 65037"/>
              </a:avLst>
            </a:prstGeom>
            <a:ln w="38100" cmpd="sng">
              <a:solidFill>
                <a:srgbClr val="800000"/>
              </a:solidFill>
              <a:prstDash val="dash"/>
              <a:headEnd type="arrow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7203682" y="4892569"/>
            <a:ext cx="346431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</a:rPr>
              <a:t>Add normalization operations for layer 2 and so on …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16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Differentiate the </a:t>
            </a:r>
            <a:r>
              <a:rPr lang="en-US" dirty="0" smtClean="0">
                <a:solidFill>
                  <a:srgbClr val="0000FF"/>
                </a:solidFill>
              </a:rPr>
              <a:t>joint loss </a:t>
            </a:r>
            <a:r>
              <a:rPr lang="en-US" dirty="0" smtClean="0"/>
              <a:t>for </a:t>
            </a:r>
            <a:r>
              <a:rPr lang="en-US" i="1" dirty="0" smtClean="0"/>
              <a:t>N</a:t>
            </a:r>
            <a:r>
              <a:rPr lang="en-US" dirty="0" smtClean="0"/>
              <a:t> mini-batches</a:t>
            </a:r>
            <a:endParaRPr lang="en-US" dirty="0" smtClean="0">
              <a:solidFill>
                <a:srgbClr val="0000FF"/>
              </a:solidFill>
            </a:endParaRPr>
          </a:p>
          <a:p>
            <a:r>
              <a:rPr lang="en-US" u="sng" dirty="0" smtClean="0">
                <a:solidFill>
                  <a:srgbClr val="0000FF"/>
                </a:solidFill>
              </a:rPr>
              <a:t>Back-propagate </a:t>
            </a:r>
            <a:r>
              <a:rPr lang="en-US" i="1" u="sng" dirty="0" smtClean="0">
                <a:solidFill>
                  <a:srgbClr val="0000FF"/>
                </a:solidFill>
              </a:rPr>
              <a:t>through</a:t>
            </a:r>
            <a:r>
              <a:rPr lang="en-US" u="sng" dirty="0" smtClean="0">
                <a:solidFill>
                  <a:srgbClr val="0000FF"/>
                </a:solidFill>
              </a:rPr>
              <a:t> the norm operations</a:t>
            </a:r>
          </a:p>
          <a:p>
            <a:endParaRPr lang="en-US" sz="2000" dirty="0"/>
          </a:p>
          <a:p>
            <a:r>
              <a:rPr lang="en-US" dirty="0" smtClean="0"/>
              <a:t>Test time:</a:t>
            </a:r>
          </a:p>
          <a:p>
            <a:pPr lvl="1"/>
            <a:r>
              <a:rPr lang="en-US" dirty="0"/>
              <a:t>Model </a:t>
            </a:r>
            <a:r>
              <a:rPr lang="en-US" dirty="0" smtClean="0"/>
              <a:t>needs to be </a:t>
            </a:r>
            <a:r>
              <a:rPr lang="en-US" dirty="0"/>
              <a:t>evaluated on a </a:t>
            </a:r>
            <a:r>
              <a:rPr lang="en-US" i="1" dirty="0"/>
              <a:t>single example</a:t>
            </a:r>
          </a:p>
          <a:p>
            <a:pPr lvl="1"/>
            <a:r>
              <a:rPr lang="en-US" dirty="0" smtClean="0"/>
              <a:t>Replace </a:t>
            </a:r>
            <a:r>
              <a:rPr lang="en-US" i="1" dirty="0" smtClean="0"/>
              <a:t>μ</a:t>
            </a:r>
            <a:r>
              <a:rPr lang="en-US" dirty="0" smtClean="0"/>
              <a:t> and </a:t>
            </a:r>
            <a:r>
              <a:rPr lang="en-US" i="1" dirty="0" err="1" smtClean="0"/>
              <a:t>σ</a:t>
            </a:r>
            <a:r>
              <a:rPr lang="en-US" dirty="0" smtClean="0"/>
              <a:t> with </a:t>
            </a:r>
            <a:r>
              <a:rPr lang="en-US" dirty="0" smtClean="0">
                <a:solidFill>
                  <a:srgbClr val="0000FF"/>
                </a:solidFill>
              </a:rPr>
              <a:t>running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averages </a:t>
            </a:r>
            <a:r>
              <a:rPr lang="en-US" dirty="0" smtClean="0"/>
              <a:t>collected during training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0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 Penalties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64" y="579495"/>
            <a:ext cx="5486400" cy="365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64" y="3638863"/>
            <a:ext cx="5486400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618424" y="1624491"/>
                <a:ext cx="2579489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charset="0"/>
                        </a:rPr>
                        <m:t>Ω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∥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𝑊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424" y="1624491"/>
                <a:ext cx="2579489" cy="78380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7798306" y="4683859"/>
                <a:ext cx="2572371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charset="0"/>
                        </a:rPr>
                        <m:t>Ω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𝑊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306" y="4683859"/>
                <a:ext cx="2572371" cy="78380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864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 Penalties as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2166" y="2482037"/>
            <a:ext cx="8229600" cy="3280888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Useful if </a:t>
            </a:r>
            <a:r>
              <a:rPr lang="en-US" sz="2400" i="1" dirty="0" smtClean="0"/>
              <a:t>K</a:t>
            </a:r>
            <a:r>
              <a:rPr lang="en-US" sz="2400" dirty="0" smtClean="0"/>
              <a:t> is known in advance 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Optimization: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Construct </a:t>
            </a:r>
            <a:r>
              <a:rPr lang="en-US" dirty="0" err="1" smtClean="0"/>
              <a:t>Lagrangian</a:t>
            </a:r>
            <a:r>
              <a:rPr lang="en-US" dirty="0" smtClean="0"/>
              <a:t> and apply gradient descent</a:t>
            </a:r>
            <a:endParaRPr lang="en-US" dirty="0"/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Projected gradient descent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934207" y="1407202"/>
                <a:ext cx="2323585" cy="5205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mr-IN" sz="240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sz="240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mr-IN" sz="2400" i="0" smtClean="0">
                                  <a:latin typeface="Cambria Math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in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Ω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𝑊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≤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𝐾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𝐽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207" y="1407202"/>
                <a:ext cx="2323585" cy="520592"/>
              </a:xfrm>
              <a:prstGeom prst="rect">
                <a:avLst/>
              </a:prstGeom>
              <a:blipFill rotWithShape="0">
                <a:blip r:embed="rId2"/>
                <a:stretch>
                  <a:fillRect l="-1571" r="-4188" b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922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99DB181-9E97-8B4F-BEDB-E81A7653B87A}" vid="{9EBCF11D-E927-DF4D-A96A-B65D3BA194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GEC_template</Template>
  <TotalTime>6299</TotalTime>
  <Words>2122</Words>
  <Application>Microsoft Macintosh PowerPoint</Application>
  <PresentationFormat>Widescreen</PresentationFormat>
  <Paragraphs>630</Paragraphs>
  <Slides>74</Slides>
  <Notes>7</Notes>
  <HiddenSlides>2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3" baseType="lpstr">
      <vt:lpstr>Calibri</vt:lpstr>
      <vt:lpstr>Cambria Math</vt:lpstr>
      <vt:lpstr>Karla</vt:lpstr>
      <vt:lpstr>Mangal</vt:lpstr>
      <vt:lpstr>Times</vt:lpstr>
      <vt:lpstr>Wingdings</vt:lpstr>
      <vt:lpstr>Arial</vt:lpstr>
      <vt:lpstr>GEC_template</vt:lpstr>
      <vt:lpstr>Equation</vt:lpstr>
      <vt:lpstr>Lecture 3: Regularization and Optimization</vt:lpstr>
      <vt:lpstr>Outline</vt:lpstr>
      <vt:lpstr>Outline</vt:lpstr>
      <vt:lpstr>Regularization</vt:lpstr>
      <vt:lpstr>Overfitting</vt:lpstr>
      <vt:lpstr>Norm Penalties</vt:lpstr>
      <vt:lpstr>Norm Penalties</vt:lpstr>
      <vt:lpstr>Norm Penalties</vt:lpstr>
      <vt:lpstr>Norm Penalties as Constraints</vt:lpstr>
      <vt:lpstr>Outline</vt:lpstr>
      <vt:lpstr>Early Stopping</vt:lpstr>
      <vt:lpstr>Early Stopping</vt:lpstr>
      <vt:lpstr>Outline</vt:lpstr>
      <vt:lpstr>Data Augmentation</vt:lpstr>
      <vt:lpstr>Data Augmentation</vt:lpstr>
      <vt:lpstr>Outline</vt:lpstr>
      <vt:lpstr>Sparse Representation </vt:lpstr>
      <vt:lpstr>Sparse Representation </vt:lpstr>
      <vt:lpstr>Sparse Representation </vt:lpstr>
      <vt:lpstr>Sparse Representation </vt:lpstr>
      <vt:lpstr>Outline</vt:lpstr>
      <vt:lpstr>Noise Robustness</vt:lpstr>
      <vt:lpstr>PowerPoint Presentation</vt:lpstr>
      <vt:lpstr>Outline</vt:lpstr>
      <vt:lpstr>Dropout</vt:lpstr>
      <vt:lpstr>Dropout: Stochastic GD</vt:lpstr>
      <vt:lpstr>Dropout: Weight Scaling</vt:lpstr>
      <vt:lpstr>Adversarial Examples</vt:lpstr>
      <vt:lpstr>Adversarial Examples</vt:lpstr>
      <vt:lpstr>Outline</vt:lpstr>
      <vt:lpstr>Optimization</vt:lpstr>
      <vt:lpstr>Learning vs. Optimization</vt:lpstr>
      <vt:lpstr>Batch vs. Stochastic Algorithms</vt:lpstr>
      <vt:lpstr>Critical Points</vt:lpstr>
      <vt:lpstr>Stochastic Gradient Descent</vt:lpstr>
      <vt:lpstr>Stochastic Gradient Descent</vt:lpstr>
      <vt:lpstr>Outline</vt:lpstr>
      <vt:lpstr>Local Minima</vt:lpstr>
      <vt:lpstr>Local Minima</vt:lpstr>
      <vt:lpstr>Saddle Points</vt:lpstr>
      <vt:lpstr>Saddle Points</vt:lpstr>
      <vt:lpstr>Poor Conditioning</vt:lpstr>
      <vt:lpstr>No Critical Points</vt:lpstr>
      <vt:lpstr>No Critical Points</vt:lpstr>
      <vt:lpstr>Exploding and Vanishing Gradients</vt:lpstr>
      <vt:lpstr>Exploding and Vanishing Gradients</vt:lpstr>
      <vt:lpstr>Exploding and Vanishing Gradients</vt:lpstr>
      <vt:lpstr>Exploding and Vanishing Gradients</vt:lpstr>
      <vt:lpstr>Outline</vt:lpstr>
      <vt:lpstr>Momentum</vt:lpstr>
      <vt:lpstr>Momentum</vt:lpstr>
      <vt:lpstr>Momentum</vt:lpstr>
      <vt:lpstr>Momentum</vt:lpstr>
      <vt:lpstr>Nesterov Momentum</vt:lpstr>
      <vt:lpstr>Outline</vt:lpstr>
      <vt:lpstr>Adaptive Learning Rates</vt:lpstr>
      <vt:lpstr>AdaGrad</vt:lpstr>
      <vt:lpstr>RMSProp</vt:lpstr>
      <vt:lpstr>Adam</vt:lpstr>
      <vt:lpstr>Outline</vt:lpstr>
      <vt:lpstr>Parameter Initialization</vt:lpstr>
      <vt:lpstr>Xavier Initialization</vt:lpstr>
      <vt:lpstr>Normalized Initialization</vt:lpstr>
      <vt:lpstr>Bias Initialization</vt:lpstr>
      <vt:lpstr>Outline</vt:lpstr>
      <vt:lpstr>Feature Normalization</vt:lpstr>
      <vt:lpstr>Feature Normalization</vt:lpstr>
      <vt:lpstr>Internal Covariance Shift</vt:lpstr>
      <vt:lpstr>Batch Normalization</vt:lpstr>
      <vt:lpstr>Batch Normalization</vt:lpstr>
      <vt:lpstr>Batch Normalization</vt:lpstr>
      <vt:lpstr>Batch Normalization</vt:lpstr>
      <vt:lpstr>Batch Normalization</vt:lpstr>
      <vt:lpstr>Batch Normalization</vt:lpstr>
    </vt:vector>
  </TitlesOfParts>
  <Company>Harvard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Feedforward Networks</dc:title>
  <dc:creator>Harikrishna Narasimhan</dc:creator>
  <cp:lastModifiedBy>Microsoft Office User</cp:lastModifiedBy>
  <cp:revision>273</cp:revision>
  <cp:lastPrinted>2018-03-05T02:43:56Z</cp:lastPrinted>
  <dcterms:created xsi:type="dcterms:W3CDTF">2017-11-02T16:57:55Z</dcterms:created>
  <dcterms:modified xsi:type="dcterms:W3CDTF">2018-10-30T05:56:53Z</dcterms:modified>
</cp:coreProperties>
</file>